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67" r:id="rId6"/>
    <p:sldId id="271" r:id="rId7"/>
    <p:sldId id="273" r:id="rId8"/>
    <p:sldId id="272" r:id="rId9"/>
    <p:sldId id="274" r:id="rId10"/>
    <p:sldId id="282" r:id="rId11"/>
    <p:sldId id="275" r:id="rId12"/>
    <p:sldId id="283" r:id="rId13"/>
    <p:sldId id="276" r:id="rId14"/>
    <p:sldId id="285" r:id="rId15"/>
    <p:sldId id="284" r:id="rId16"/>
    <p:sldId id="280" r:id="rId17"/>
    <p:sldId id="286" r:id="rId18"/>
    <p:sldId id="278" r:id="rId19"/>
    <p:sldId id="289" r:id="rId20"/>
    <p:sldId id="288" r:id="rId21"/>
    <p:sldId id="281" r:id="rId22"/>
    <p:sldId id="257" r:id="rId23"/>
    <p:sldId id="258" r:id="rId24"/>
    <p:sldId id="290" r:id="rId25"/>
    <p:sldId id="292" r:id="rId26"/>
    <p:sldId id="291" r:id="rId27"/>
    <p:sldId id="264" r:id="rId28"/>
    <p:sldId id="300" r:id="rId29"/>
    <p:sldId id="305" r:id="rId30"/>
    <p:sldId id="304" r:id="rId31"/>
    <p:sldId id="301" r:id="rId32"/>
    <p:sldId id="302" r:id="rId33"/>
    <p:sldId id="265" r:id="rId34"/>
    <p:sldId id="293" r:id="rId35"/>
    <p:sldId id="294" r:id="rId36"/>
    <p:sldId id="296" r:id="rId37"/>
    <p:sldId id="297" r:id="rId38"/>
    <p:sldId id="298" r:id="rId39"/>
    <p:sldId id="299" r:id="rId40"/>
    <p:sldId id="266" r:id="rId41"/>
    <p:sldId id="306" r:id="rId42"/>
    <p:sldId id="259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CDC3"/>
    <a:srgbClr val="FED4BB"/>
    <a:srgbClr val="7A5D6F"/>
    <a:srgbClr val="005177"/>
    <a:srgbClr val="AAC8CA"/>
    <a:srgbClr val="BDC5C7"/>
    <a:srgbClr val="B3AFBC"/>
    <a:srgbClr val="FCDCD0"/>
    <a:srgbClr val="646156"/>
    <a:srgbClr val="BAB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2" d="100"/>
          <a:sy n="122" d="100"/>
        </p:scale>
        <p:origin x="-96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7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445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6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31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556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39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34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831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555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272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681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3CDE2-5E5E-4B42-958F-CE3F1B99E7B4}" type="datetimeFigureOut">
              <a:rPr lang="ko-KR" altLang="en-US" smtClean="0"/>
              <a:t>2017-07-19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B65A2-724C-4E44-B663-7DB8B39F68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113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jpeg"/><Relationship Id="rId7" Type="http://schemas.openxmlformats.org/officeDocument/2006/relationships/image" Target="../media/image67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60.jpeg"/><Relationship Id="rId5" Type="http://schemas.openxmlformats.org/officeDocument/2006/relationships/image" Target="../media/image65.jpeg"/><Relationship Id="rId10" Type="http://schemas.openxmlformats.org/officeDocument/2006/relationships/image" Target="../media/image70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brightnessContrast bright="-4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18148" r="56563" b="13889"/>
          <a:stretch/>
        </p:blipFill>
        <p:spPr bwMode="auto">
          <a:xfrm>
            <a:off x="1803399" y="1244600"/>
            <a:ext cx="3492501" cy="4660900"/>
          </a:xfrm>
          <a:prstGeom prst="rect">
            <a:avLst/>
          </a:prstGeom>
          <a:ln>
            <a:noFill/>
          </a:ln>
          <a:effectLst>
            <a:outerShdw blurRad="393700" dist="139700" dir="2700000" sx="101000" sy="101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497928" y="939800"/>
            <a:ext cx="2004221" cy="431800"/>
            <a:chOff x="2497928" y="939800"/>
            <a:chExt cx="2004221" cy="431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직각 삼각형 5"/>
            <p:cNvSpPr/>
            <p:nvPr/>
          </p:nvSpPr>
          <p:spPr>
            <a:xfrm flipH="1">
              <a:off x="2497928" y="939801"/>
              <a:ext cx="99219" cy="3048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97149" y="939800"/>
              <a:ext cx="1905000" cy="431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/>
          <p:cNvSpPr/>
          <p:nvPr/>
        </p:nvSpPr>
        <p:spPr>
          <a:xfrm>
            <a:off x="3473449" y="108743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3538850" y="0"/>
            <a:ext cx="1" cy="108743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/>
          <p:cNvGrpSpPr/>
          <p:nvPr/>
        </p:nvGrpSpPr>
        <p:grpSpPr>
          <a:xfrm>
            <a:off x="5358420" y="1990790"/>
            <a:ext cx="5791200" cy="1207195"/>
            <a:chOff x="5295900" y="2957373"/>
            <a:chExt cx="5791200" cy="1207195"/>
          </a:xfrm>
        </p:grpSpPr>
        <p:sp>
          <p:nvSpPr>
            <p:cNvPr id="13" name="TextBox 12"/>
            <p:cNvSpPr txBox="1"/>
            <p:nvPr/>
          </p:nvSpPr>
          <p:spPr>
            <a:xfrm>
              <a:off x="5295900" y="3333571"/>
              <a:ext cx="5791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포 게이머 </a:t>
              </a:r>
              <a:r>
                <a:rPr lang="en-US" altLang="ko-KR" sz="48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[For Gamer]</a:t>
              </a:r>
              <a:endParaRPr lang="ko-KR" altLang="en-US" sz="48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362003" y="2957373"/>
              <a:ext cx="40398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8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게임 정보 사이트 </a:t>
              </a:r>
              <a:r>
                <a:rPr lang="ko-KR" altLang="en-US" sz="2800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-윤고딕320" panose="02030504000101010101" pitchFamily="18" charset="-127"/>
                  <a:ea typeface="-윤고딕320" panose="02030504000101010101" pitchFamily="18" charset="-127"/>
                </a:rPr>
                <a:t>호스팅</a:t>
              </a:r>
              <a:endParaRPr lang="en-US" altLang="ko-KR" sz="28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815488" y="5597723"/>
            <a:ext cx="28712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팀원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: </a:t>
            </a:r>
            <a:r>
              <a:rPr lang="ko-KR" altLang="en-US" sz="14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김슬찬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| 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신민섭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| 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이동훈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9401891" y="6396708"/>
            <a:ext cx="270138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-</a:t>
            </a:r>
            <a:r>
              <a:rPr lang="ko-KR" altLang="en-US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주현 컴퓨터 학원</a:t>
            </a:r>
            <a:r>
              <a:rPr lang="en-US" altLang="ko-KR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- </a:t>
            </a:r>
          </a:p>
          <a:p>
            <a:pPr algn="ctr"/>
            <a:r>
              <a:rPr lang="ko-KR" altLang="en-US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응용</a:t>
            </a:r>
            <a:r>
              <a:rPr lang="en-US" altLang="ko-KR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SW </a:t>
            </a:r>
            <a:r>
              <a:rPr lang="ko-KR" altLang="en-US" sz="105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엔지니어링 및 웹 개발자 양성과정</a:t>
            </a:r>
            <a:endParaRPr lang="en-US" altLang="ko-KR" sz="105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24523" y="3429000"/>
            <a:ext cx="5593198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PS4 </a:t>
            </a:r>
            <a:r>
              <a:rPr lang="ko-KR" altLang="en-US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게임 정보 사이트 구현</a:t>
            </a:r>
            <a:r>
              <a:rPr lang="en-US" altLang="ko-KR" sz="16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  <a:p>
            <a:endParaRPr lang="en-US" altLang="ko-KR" sz="16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- PS4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게임에 관심 있는 사람들이 게임에 대한 전반적인 소식과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정보를 쉽고 편리하게 이용할 수 있도록 사이트 만들기에 주력했으며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</a:p>
          <a:p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자유 게시판을 통하여 정보 교환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중고거래 게시판을 통하여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상호간에 필요 없는 물건을 사고 팔 수 있도록 하는데 목적을 두고</a:t>
            </a:r>
            <a:endParaRPr lang="en-US" altLang="ko-KR" sz="14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진행하게 되었습니다</a:t>
            </a:r>
            <a:r>
              <a:rPr lang="en-US" altLang="ko-KR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4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brightnessContrast bright="-4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915245" y="1252416"/>
            <a:ext cx="10394460" cy="46609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497928" y="939800"/>
            <a:ext cx="2004221" cy="431800"/>
            <a:chOff x="2497928" y="939800"/>
            <a:chExt cx="2004221" cy="431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직각 삼각형 5"/>
            <p:cNvSpPr/>
            <p:nvPr/>
          </p:nvSpPr>
          <p:spPr>
            <a:xfrm flipH="1">
              <a:off x="2497928" y="939801"/>
              <a:ext cx="99219" cy="3048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97149" y="939800"/>
              <a:ext cx="1905000" cy="431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/>
          <p:cNvSpPr/>
          <p:nvPr/>
        </p:nvSpPr>
        <p:spPr>
          <a:xfrm>
            <a:off x="3473449" y="108743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3538850" y="0"/>
            <a:ext cx="1" cy="108743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1116866" y="1371601"/>
            <a:ext cx="4986216" cy="5431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dirty="0" smtClean="0"/>
              <a:t>-Workspace 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-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137164" y="1858473"/>
            <a:ext cx="9023350" cy="3998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Picture 12" descr="C:\Users\JOO-009\Desktop\캡처33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939" y="1914769"/>
            <a:ext cx="1893035" cy="388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82406" y="2444751"/>
            <a:ext cx="2981694" cy="8318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289300" y="2736850"/>
            <a:ext cx="143510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삽니다 게시판</a:t>
            </a:r>
            <a:endParaRPr lang="en-US" altLang="ko-KR" sz="12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876056" y="3486151"/>
            <a:ext cx="2981694" cy="8318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282950" y="3778250"/>
            <a:ext cx="143510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자유 게시판</a:t>
            </a:r>
            <a:endParaRPr lang="en-US" altLang="ko-KR" sz="12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882406" y="4540252"/>
            <a:ext cx="2981694" cy="4159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282950" y="4584700"/>
            <a:ext cx="143510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2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회</a:t>
            </a:r>
            <a:r>
              <a:rPr lang="ko-KR" altLang="en-US" sz="1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원가</a:t>
            </a:r>
            <a:r>
              <a:rPr lang="ko-KR" altLang="en-US" sz="1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입</a:t>
            </a:r>
            <a:endParaRPr lang="en-US" altLang="ko-KR" sz="12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882406" y="4956177"/>
            <a:ext cx="2981694" cy="8318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3289300" y="5248276"/>
            <a:ext cx="1435100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팝니다 게시판</a:t>
            </a:r>
            <a:endParaRPr lang="en-US" altLang="ko-KR" sz="12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54" name="Picture 10" descr="C:\Users\JOO-009\Desktop\캡처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537" y="1868047"/>
            <a:ext cx="1895600" cy="3998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JOO-009\Desktop\333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652" y="2352380"/>
            <a:ext cx="21050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화살표 연결선 54"/>
          <p:cNvCxnSpPr/>
          <p:nvPr/>
        </p:nvCxnSpPr>
        <p:spPr>
          <a:xfrm>
            <a:off x="5898292" y="3747407"/>
            <a:ext cx="0" cy="9316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5180742" y="4699867"/>
            <a:ext cx="143510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Ibatis</a:t>
            </a:r>
            <a:r>
              <a:rPr lang="en-US" altLang="ko-KR" sz="1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ko-KR" altLang="en-US" sz="1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설정 및 </a:t>
            </a:r>
            <a:r>
              <a:rPr lang="en-US" altLang="ko-KR" sz="1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mapper</a:t>
            </a:r>
            <a:endParaRPr lang="en-US" altLang="ko-KR" sz="12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587048" y="3265578"/>
            <a:ext cx="2125019" cy="24894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8549587" y="4184484"/>
            <a:ext cx="102277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뷰페이지</a:t>
            </a:r>
            <a:endParaRPr lang="en-US" altLang="ko-KR" sz="1200" b="1" dirty="0" smtClean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pPr algn="ctr"/>
            <a:r>
              <a:rPr lang="en-US" altLang="ko-KR" sz="1200" b="1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Jsp</a:t>
            </a:r>
            <a:r>
              <a:rPr lang="en-US" altLang="ko-KR" sz="1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ko-KR" altLang="en-US" sz="12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파</a:t>
            </a:r>
            <a:r>
              <a:rPr lang="ko-KR" altLang="en-US" sz="12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accent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일</a:t>
            </a:r>
            <a:endParaRPr lang="en-US" altLang="ko-KR" sz="12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chemeClr val="accent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0905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brightnessContrast bright="-4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8769" y="1252416"/>
            <a:ext cx="10394460" cy="46609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497928" y="939800"/>
            <a:ext cx="2004221" cy="431800"/>
            <a:chOff x="2497928" y="939800"/>
            <a:chExt cx="2004221" cy="431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직각 삼각형 5"/>
            <p:cNvSpPr/>
            <p:nvPr/>
          </p:nvSpPr>
          <p:spPr>
            <a:xfrm flipH="1">
              <a:off x="2497928" y="939801"/>
              <a:ext cx="99219" cy="3048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97149" y="939800"/>
              <a:ext cx="1905000" cy="431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/>
          <p:cNvSpPr/>
          <p:nvPr/>
        </p:nvSpPr>
        <p:spPr>
          <a:xfrm>
            <a:off x="3473449" y="108743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3538850" y="0"/>
            <a:ext cx="1" cy="108743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1116866" y="1371601"/>
            <a:ext cx="4986216" cy="5431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dirty="0" smtClean="0"/>
              <a:t>-</a:t>
            </a:r>
            <a:r>
              <a:rPr lang="ko-KR" altLang="en-US" dirty="0" smtClean="0"/>
              <a:t>주요 기술</a:t>
            </a:r>
            <a:r>
              <a:rPr lang="en-US" altLang="ko-KR" dirty="0" smtClean="0"/>
              <a:t>-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484932" y="2203049"/>
            <a:ext cx="9112729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회원 닉네임 </a:t>
            </a:r>
            <a:r>
              <a:rPr lang="en-US" altLang="ko-KR" dirty="0" smtClean="0">
                <a:solidFill>
                  <a:schemeClr val="tx1"/>
                </a:solidFill>
              </a:rPr>
              <a:t>/ </a:t>
            </a:r>
            <a:r>
              <a:rPr lang="ko-KR" altLang="en-US" dirty="0" smtClean="0">
                <a:solidFill>
                  <a:schemeClr val="tx1"/>
                </a:solidFill>
              </a:rPr>
              <a:t>비밀번호 변경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4931" y="2880905"/>
            <a:ext cx="9112729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게시판 글 검색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84930" y="3582866"/>
            <a:ext cx="9112729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게시판 글 추천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신고 기능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84927" y="4293949"/>
            <a:ext cx="9112729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게시판 </a:t>
            </a:r>
            <a:r>
              <a:rPr lang="ko-KR" altLang="en-US" dirty="0" err="1" smtClean="0">
                <a:solidFill>
                  <a:schemeClr val="tx1"/>
                </a:solidFill>
              </a:rPr>
              <a:t>덧글</a:t>
            </a:r>
            <a:r>
              <a:rPr lang="ko-KR" altLang="en-US" dirty="0" smtClean="0">
                <a:solidFill>
                  <a:schemeClr val="tx1"/>
                </a:solidFill>
              </a:rPr>
              <a:t> 달기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및 </a:t>
            </a:r>
            <a:r>
              <a:rPr lang="ko-KR" altLang="en-US" dirty="0" err="1" smtClean="0">
                <a:solidFill>
                  <a:schemeClr val="tx1"/>
                </a:solidFill>
              </a:rPr>
              <a:t>덧글</a:t>
            </a:r>
            <a:r>
              <a:rPr lang="ko-KR" altLang="en-US" dirty="0" smtClean="0">
                <a:solidFill>
                  <a:schemeClr val="tx1"/>
                </a:solidFill>
              </a:rPr>
              <a:t> 개수 표기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84929" y="5005266"/>
            <a:ext cx="9112729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관리자 게시물 관리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1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ㅇㅇㅇㅇㅇ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 닉네임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C:\Users\JOO-015\Desktop\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1" y="2090350"/>
            <a:ext cx="68199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O-015\Desktop\x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1" y="5118795"/>
            <a:ext cx="62865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7752863" y="1660997"/>
            <a:ext cx="3532552" cy="402575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/>
              <a:t>왼쪽의 </a:t>
            </a:r>
            <a:r>
              <a:rPr lang="ko-KR" altLang="en-US" sz="1200" dirty="0" err="1" smtClean="0"/>
              <a:t>메서드는</a:t>
            </a:r>
            <a:r>
              <a:rPr lang="ko-KR" altLang="en-US" sz="1200" dirty="0" smtClean="0"/>
              <a:t> 닉네임 변경 시 자유게시판의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작성자를 변경하는 </a:t>
            </a:r>
            <a:r>
              <a:rPr lang="ko-KR" altLang="en-US" sz="1200" dirty="0" err="1" smtClean="0"/>
              <a:t>메서드인데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닉네임 변경 시 처리되는 </a:t>
            </a:r>
            <a:r>
              <a:rPr lang="ko-KR" altLang="en-US" sz="1200" dirty="0" err="1" smtClean="0"/>
              <a:t>메서드들은</a:t>
            </a:r>
            <a:r>
              <a:rPr lang="ko-KR" altLang="en-US" sz="1200" dirty="0" smtClean="0"/>
              <a:t> 모두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형식이 유사하다</a:t>
            </a:r>
            <a:r>
              <a:rPr lang="en-US" altLang="ko-KR" sz="1200" dirty="0" smtClean="0"/>
              <a:t>.</a:t>
            </a:r>
          </a:p>
          <a:p>
            <a:pPr algn="just"/>
            <a:r>
              <a:rPr lang="ko-KR" altLang="en-US" sz="1200" dirty="0" smtClean="0"/>
              <a:t>비밀번호 변경도 같은 형식으로 처리</a:t>
            </a:r>
            <a:r>
              <a:rPr lang="en-US" altLang="ko-KR" sz="1200" dirty="0" smtClean="0"/>
              <a:t>. </a:t>
            </a:r>
          </a:p>
          <a:p>
            <a:pPr algn="just"/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닉네임과 패스워드 변경의 경우 </a:t>
            </a:r>
            <a:endParaRPr lang="en-US" altLang="ko-KR" sz="1200" dirty="0" smtClean="0"/>
          </a:p>
          <a:p>
            <a:pPr algn="just"/>
            <a:r>
              <a:rPr lang="en-US" altLang="ko-KR" sz="1200" dirty="0" smtClean="0"/>
              <a:t>2</a:t>
            </a:r>
            <a:r>
              <a:rPr lang="ko-KR" altLang="en-US" sz="1200" dirty="0" smtClean="0"/>
              <a:t>개의 매개변수를 넘겨주어야 하므로</a:t>
            </a:r>
            <a:endParaRPr lang="en-US" altLang="ko-KR" sz="1200" dirty="0" smtClean="0"/>
          </a:p>
          <a:p>
            <a:pPr algn="just"/>
            <a:r>
              <a:rPr lang="en-US" altLang="ko-KR" sz="1200" dirty="0" err="1" smtClean="0"/>
              <a:t>HashMap</a:t>
            </a:r>
            <a:r>
              <a:rPr lang="ko-KR" altLang="en-US" sz="1200" dirty="0" smtClean="0"/>
              <a:t>타입으로 던져주고 </a:t>
            </a:r>
            <a:r>
              <a:rPr lang="en-US" altLang="ko-KR" sz="1200" dirty="0" smtClean="0"/>
              <a:t>xml</a:t>
            </a:r>
            <a:r>
              <a:rPr lang="ko-KR" altLang="en-US" sz="1200" dirty="0" smtClean="0"/>
              <a:t>에서</a:t>
            </a:r>
            <a:endParaRPr lang="en-US" altLang="ko-KR" sz="1200" dirty="0" smtClean="0"/>
          </a:p>
          <a:p>
            <a:pPr algn="just"/>
            <a:r>
              <a:rPr lang="en-US" altLang="ko-KR" sz="1200" dirty="0" err="1" smtClean="0"/>
              <a:t>parameterClass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map</a:t>
            </a:r>
            <a:r>
              <a:rPr lang="ko-KR" altLang="en-US" sz="1200" dirty="0" smtClean="0"/>
              <a:t>으로 받아서 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사용할 수 있다</a:t>
            </a:r>
            <a:r>
              <a:rPr lang="en-US" altLang="ko-KR" sz="1200" dirty="0" smtClean="0"/>
              <a:t>.</a:t>
            </a:r>
          </a:p>
          <a:p>
            <a:pPr algn="just"/>
            <a:endParaRPr lang="en-US" altLang="ko-KR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58091" y="1654423"/>
            <a:ext cx="216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FreeBoardDAO.java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8091" y="4671150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freeboard.xml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1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 닉네임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 변경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C:\Users\JOO-015\Desktop\덧글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47" y="2274993"/>
            <a:ext cx="4680000" cy="85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O-015\Desktop\게시글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47" y="1660997"/>
            <a:ext cx="4680000" cy="37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O-015\Desktop\닉네임 변경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47" y="3713278"/>
            <a:ext cx="4680000" cy="38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O-015\Desktop\변경덧글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47" y="4342286"/>
            <a:ext cx="4680000" cy="26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O-015\Desktop\삭제가능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47" y="5301257"/>
            <a:ext cx="4680000" cy="38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056185" y="1930400"/>
            <a:ext cx="312615" cy="10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92554" y="2414953"/>
            <a:ext cx="312615" cy="10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56184" y="3986279"/>
            <a:ext cx="312615" cy="10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92554" y="4480889"/>
            <a:ext cx="312615" cy="108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884985" y="1660997"/>
            <a:ext cx="5400430" cy="4025757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sz="1200" dirty="0" smtClean="0"/>
              <a:t>DB</a:t>
            </a:r>
            <a:r>
              <a:rPr lang="ko-KR" altLang="en-US" sz="1200" dirty="0" smtClean="0"/>
              <a:t>에 로그인한 계정의 닉네임과 패스워드가 글의 작성자와 비밀번호가 되고</a:t>
            </a:r>
            <a:r>
              <a:rPr lang="en-US" altLang="ko-KR" sz="1200" dirty="0" smtClean="0"/>
              <a:t>, </a:t>
            </a:r>
          </a:p>
          <a:p>
            <a:pPr algn="just"/>
            <a:r>
              <a:rPr lang="ko-KR" altLang="en-US" sz="1200" dirty="0" smtClean="0"/>
              <a:t>닉네임을 변경하거나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비밀번호 변경 시 게시판에 올렸던 글과 </a:t>
            </a:r>
            <a:r>
              <a:rPr lang="ko-KR" altLang="en-US" sz="1200" dirty="0" err="1" smtClean="0"/>
              <a:t>덧글의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삭제에 필요한 작성자와 비밀번호가 모두 연동되어 변경된다</a:t>
            </a:r>
            <a:r>
              <a:rPr lang="en-US" altLang="ko-KR" sz="1200" dirty="0" smtClean="0"/>
              <a:t>.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ko-KR" altLang="en-US" sz="1200" dirty="0" smtClean="0"/>
              <a:t>이를 처리해주지 않으면 닉네임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 비밀번호 변경 시 자신이 작성한 글이라도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삭제할 수 없는 상황이 발생하기 때문에 처리해 주어야 한다</a:t>
            </a:r>
            <a:r>
              <a:rPr lang="en-US" altLang="ko-KR" sz="1200" dirty="0" smtClean="0"/>
              <a:t>.</a:t>
            </a:r>
          </a:p>
          <a:p>
            <a:pPr algn="just"/>
            <a:endParaRPr lang="en-US" altLang="ko-KR" sz="1200" dirty="0" smtClean="0"/>
          </a:p>
          <a:p>
            <a:pPr lvl="1" algn="just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자유게시판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just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자유게시판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덧글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just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구매게시판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just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구매게시판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덧글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just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판매게시판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just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판매게시판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덧글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200" dirty="0"/>
          </a:p>
          <a:p>
            <a:pPr algn="just"/>
            <a:r>
              <a:rPr lang="ko-KR" altLang="en-US" sz="1200" dirty="0" smtClean="0"/>
              <a:t>위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가지 모두 변경하는 쿼리를 닉네임과 비밀번호 변경 시 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각각 변경해주어야 하므로</a:t>
            </a:r>
            <a:r>
              <a:rPr lang="en-US" altLang="ko-KR" sz="1200" dirty="0" smtClean="0"/>
              <a:t>, 12</a:t>
            </a:r>
            <a:r>
              <a:rPr lang="ko-KR" altLang="en-US" sz="1200" dirty="0" smtClean="0"/>
              <a:t>가지의 </a:t>
            </a:r>
            <a:r>
              <a:rPr lang="ko-KR" altLang="en-US" sz="1200" dirty="0" err="1" smtClean="0"/>
              <a:t>메서드를</a:t>
            </a:r>
            <a:r>
              <a:rPr lang="ko-KR" altLang="en-US" sz="1200" dirty="0" smtClean="0"/>
              <a:t> 작성해주어야 한다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0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글 검색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62241" y="4697040"/>
            <a:ext cx="10523174" cy="110693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/>
              <a:t>위의 </a:t>
            </a:r>
            <a:r>
              <a:rPr lang="ko-KR" altLang="en-US" sz="1200" dirty="0" err="1"/>
              <a:t>메서드는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제목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내용으로 검색하는 </a:t>
            </a:r>
            <a:r>
              <a:rPr lang="ko-KR" altLang="en-US" sz="1200" dirty="0" err="1" smtClean="0"/>
              <a:t>메서드이며</a:t>
            </a:r>
            <a:r>
              <a:rPr lang="ko-KR" altLang="en-US" sz="1200" dirty="0" smtClean="0"/>
              <a:t> 다른 내용으로 검색하는 </a:t>
            </a:r>
            <a:r>
              <a:rPr lang="ko-KR" altLang="en-US" sz="1200" dirty="0" err="1" smtClean="0"/>
              <a:t>메서드들도</a:t>
            </a:r>
            <a:r>
              <a:rPr lang="ko-KR" altLang="en-US" sz="1200" dirty="0" smtClean="0"/>
              <a:t> 형식이 </a:t>
            </a:r>
            <a:r>
              <a:rPr lang="ko-KR" altLang="en-US" sz="1200" dirty="0"/>
              <a:t>유사하다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algn="just"/>
            <a:r>
              <a:rPr lang="ko-KR" altLang="en-US" sz="1200" dirty="0" smtClean="0"/>
              <a:t>검색은 제목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제목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내용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작성자로 검색이 가능하며</a:t>
            </a:r>
            <a:r>
              <a:rPr lang="en-US" altLang="ko-KR" sz="1200" dirty="0" smtClean="0"/>
              <a:t>,  </a:t>
            </a:r>
            <a:r>
              <a:rPr lang="ko-KR" altLang="en-US" sz="1200" dirty="0" smtClean="0"/>
              <a:t>검색으로 넣은 문자를 포함한 모든 결과를 출력한다</a:t>
            </a:r>
            <a:r>
              <a:rPr lang="en-US" altLang="ko-KR" sz="1200" dirty="0" smtClean="0"/>
              <a:t>.</a:t>
            </a:r>
          </a:p>
          <a:p>
            <a:pPr algn="just"/>
            <a:r>
              <a:rPr lang="ko-KR" altLang="en-US" sz="1200" dirty="0" smtClean="0"/>
              <a:t>그리고 번호로 내림차순 정렬을 하여 </a:t>
            </a:r>
            <a:r>
              <a:rPr lang="ko-KR" altLang="en-US" sz="1200" dirty="0" err="1" smtClean="0"/>
              <a:t>최근글이</a:t>
            </a:r>
            <a:r>
              <a:rPr lang="ko-KR" altLang="en-US" sz="1200" dirty="0" smtClean="0"/>
              <a:t> 위에 올라올 수 있도록 처리하였다</a:t>
            </a:r>
            <a:r>
              <a:rPr lang="en-US" altLang="ko-KR" sz="1200" dirty="0" smtClean="0"/>
              <a:t>.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en-US" altLang="ko-KR" sz="1200" dirty="0" smtClean="0"/>
              <a:t>Like </a:t>
            </a:r>
            <a:r>
              <a:rPr lang="ko-KR" altLang="en-US" sz="1200" dirty="0" smtClean="0"/>
              <a:t>사용 시 </a:t>
            </a:r>
            <a:r>
              <a:rPr lang="en-US" altLang="ko-KR" sz="1200" dirty="0" smtClean="0"/>
              <a:t>%</a:t>
            </a:r>
            <a:r>
              <a:rPr lang="ko-KR" altLang="en-US" sz="1200" dirty="0" smtClean="0"/>
              <a:t>문자</a:t>
            </a:r>
            <a:r>
              <a:rPr lang="en-US" altLang="ko-KR" sz="1200" dirty="0" smtClean="0"/>
              <a:t>% </a:t>
            </a:r>
            <a:r>
              <a:rPr lang="ko-KR" altLang="en-US" sz="1200" dirty="0" smtClean="0"/>
              <a:t>형식으로 검색을 해야 하므로 </a:t>
            </a:r>
            <a:r>
              <a:rPr lang="en-US" altLang="ko-KR" sz="1200" dirty="0" err="1" smtClean="0"/>
              <a:t>concat</a:t>
            </a:r>
            <a:r>
              <a:rPr lang="ko-KR" altLang="en-US" sz="1200" dirty="0" smtClean="0"/>
              <a:t>을 사용하여 문자열로 연결시켜 주었습니다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8091" y="1654423"/>
            <a:ext cx="216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FreeBoardDAO.java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2241" y="3673875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freeboard.xml</a:t>
            </a:r>
            <a:endParaRPr lang="ko-KR" altLang="en-US" dirty="0"/>
          </a:p>
        </p:txBody>
      </p:sp>
      <p:pic>
        <p:nvPicPr>
          <p:cNvPr id="9" name="Picture 2" descr="C:\Users\JOO-015\Desktop\titlecontentda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2" y="2110624"/>
            <a:ext cx="6643078" cy="139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JOO-015\Desktop\서치x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41" y="4063005"/>
            <a:ext cx="8170714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3430954" y="4314092"/>
            <a:ext cx="17350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150708" y="4314091"/>
            <a:ext cx="173501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2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9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글 검색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100" name="Picture 4" descr="C:\Users\JOO-015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1" y="2035646"/>
            <a:ext cx="297180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JOO-015\Deskto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1" y="4058859"/>
            <a:ext cx="7200000" cy="174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58091" y="165442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 종류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241" y="3673875"/>
            <a:ext cx="43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제목이나 내용에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타이틀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이 포함된 글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53908" y="4439138"/>
            <a:ext cx="640861" cy="945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6674338" y="3673875"/>
            <a:ext cx="1283753" cy="7652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7816" y="3212210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내림차순 정렬하여</a:t>
            </a:r>
            <a:endParaRPr lang="en-US" altLang="ko-KR" sz="1200" dirty="0" smtClean="0"/>
          </a:p>
          <a:p>
            <a:r>
              <a:rPr lang="ko-KR" altLang="en-US" sz="1200" dirty="0" smtClean="0"/>
              <a:t>최근 </a:t>
            </a:r>
            <a:r>
              <a:rPr lang="ko-KR" altLang="en-US" sz="1200" dirty="0" err="1" smtClean="0"/>
              <a:t>작성글이</a:t>
            </a:r>
            <a:r>
              <a:rPr lang="ko-KR" altLang="en-US" sz="1200" dirty="0" smtClean="0"/>
              <a:t> 위로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4403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글 추천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신고 기능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8091" y="1654423"/>
            <a:ext cx="216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FreeBoardDAO.java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241" y="3673875"/>
            <a:ext cx="16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freeboard.xml</a:t>
            </a:r>
            <a:endParaRPr lang="ko-KR" altLang="en-US" dirty="0"/>
          </a:p>
        </p:txBody>
      </p:sp>
      <p:pic>
        <p:nvPicPr>
          <p:cNvPr id="5124" name="Picture 4" descr="C:\Users\JOO-015\Desktop\추천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06" y="2093063"/>
            <a:ext cx="40862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JOO-015\Desktop\추천x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78" y="4055946"/>
            <a:ext cx="53244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832576" y="4806450"/>
            <a:ext cx="10523174" cy="110693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/>
              <a:t>위의 </a:t>
            </a:r>
            <a:r>
              <a:rPr lang="ko-KR" altLang="en-US" sz="1200" dirty="0" err="1"/>
              <a:t>메서드는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추천 시 추천 수를 올리는 </a:t>
            </a:r>
            <a:r>
              <a:rPr lang="ko-KR" altLang="en-US" sz="1200" dirty="0" err="1" smtClean="0"/>
              <a:t>메서드이며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조회수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추천수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신고수</a:t>
            </a:r>
            <a:r>
              <a:rPr lang="ko-KR" altLang="en-US" sz="1200" dirty="0" smtClean="0"/>
              <a:t> 이 세가지는 유사한 형식을 갖는다</a:t>
            </a:r>
            <a:r>
              <a:rPr lang="en-US" altLang="ko-KR" sz="1200" dirty="0" smtClean="0"/>
              <a:t>.</a:t>
            </a:r>
          </a:p>
          <a:p>
            <a:pPr algn="just"/>
            <a:r>
              <a:rPr lang="ko-KR" altLang="en-US" sz="1200" dirty="0" smtClean="0"/>
              <a:t>받는 매개변수가 </a:t>
            </a:r>
            <a:r>
              <a:rPr lang="en-US" altLang="ko-KR" sz="1200" dirty="0" err="1" smtClean="0"/>
              <a:t>int</a:t>
            </a:r>
            <a:r>
              <a:rPr lang="ko-KR" altLang="en-US" sz="1200" dirty="0" smtClean="0"/>
              <a:t>형이므로 </a:t>
            </a:r>
            <a:r>
              <a:rPr lang="en-US" altLang="ko-KR" sz="1200" dirty="0" err="1" smtClean="0"/>
              <a:t>parameterClass</a:t>
            </a:r>
            <a:r>
              <a:rPr lang="ko-KR" altLang="en-US" sz="1200" dirty="0" smtClean="0"/>
              <a:t>또한 </a:t>
            </a:r>
            <a:r>
              <a:rPr lang="en-US" altLang="ko-KR" sz="1200" dirty="0" smtClean="0"/>
              <a:t>Integer</a:t>
            </a:r>
            <a:r>
              <a:rPr lang="ko-KR" altLang="en-US" sz="1200" dirty="0" smtClean="0"/>
              <a:t>로 받아준다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1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7077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글 추천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신고 기능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6" name="Picture 2" descr="C:\Users\JOO-015\Desktop\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583" y="2503154"/>
            <a:ext cx="513494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JOO-015\Desktop\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537" y="1471522"/>
            <a:ext cx="7200000" cy="56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8487508" y="1672493"/>
            <a:ext cx="242277" cy="357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739630" y="1672493"/>
            <a:ext cx="242277" cy="3570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15" idx="2"/>
            <a:endCxn id="24" idx="0"/>
          </p:cNvCxnSpPr>
          <p:nvPr/>
        </p:nvCxnSpPr>
        <p:spPr>
          <a:xfrm flipH="1">
            <a:off x="6395720" y="2800622"/>
            <a:ext cx="946835" cy="8064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>
            <a:stCxn id="7" idx="2"/>
            <a:endCxn id="14" idx="0"/>
          </p:cNvCxnSpPr>
          <p:nvPr/>
        </p:nvCxnSpPr>
        <p:spPr>
          <a:xfrm>
            <a:off x="8860769" y="2029501"/>
            <a:ext cx="566615" cy="52445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658741" y="85232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추천수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104218" y="255395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신고수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7190155" y="2622118"/>
            <a:ext cx="304800" cy="178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7620001" y="2624832"/>
            <a:ext cx="304800" cy="178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>
            <a:stCxn id="16" idx="2"/>
            <a:endCxn id="22" idx="0"/>
          </p:cNvCxnSpPr>
          <p:nvPr/>
        </p:nvCxnSpPr>
        <p:spPr>
          <a:xfrm flipH="1">
            <a:off x="7750363" y="2803336"/>
            <a:ext cx="22038" cy="803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427197" y="360702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신고수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072554" y="360702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추천수</a:t>
            </a:r>
            <a:endParaRPr lang="ko-KR" altLang="en-US" sz="1200" dirty="0"/>
          </a:p>
        </p:txBody>
      </p:sp>
      <p:cxnSp>
        <p:nvCxnSpPr>
          <p:cNvPr id="34" name="직선 화살표 연결선 33"/>
          <p:cNvCxnSpPr>
            <a:stCxn id="4" idx="0"/>
            <a:endCxn id="13" idx="2"/>
          </p:cNvCxnSpPr>
          <p:nvPr/>
        </p:nvCxnSpPr>
        <p:spPr>
          <a:xfrm flipV="1">
            <a:off x="8608647" y="1129323"/>
            <a:ext cx="373260" cy="5431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8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덧글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달기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091" y="1654423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FreeCommentDAO.java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241" y="3673875"/>
            <a:ext cx="19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freecomment.xml</a:t>
            </a:r>
            <a:endParaRPr lang="ko-KR" altLang="en-US" dirty="0"/>
          </a:p>
        </p:txBody>
      </p:sp>
      <p:pic>
        <p:nvPicPr>
          <p:cNvPr id="7170" name="Picture 2" descr="C:\Users\JOO-015\Desktop\com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8" y="2023755"/>
            <a:ext cx="47815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JOO-015\Desktop\commentx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8" y="4043207"/>
            <a:ext cx="8696326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32576" y="4806450"/>
            <a:ext cx="10523174" cy="110693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/>
              <a:t>위의 </a:t>
            </a:r>
            <a:r>
              <a:rPr lang="ko-KR" altLang="en-US" sz="1200" dirty="0" err="1"/>
              <a:t>메서드는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덧글</a:t>
            </a:r>
            <a:r>
              <a:rPr lang="ko-KR" altLang="en-US" sz="1200" dirty="0" smtClean="0"/>
              <a:t> 작성시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저장하는 </a:t>
            </a:r>
            <a:r>
              <a:rPr lang="ko-KR" altLang="en-US" sz="1200" dirty="0" err="1" smtClean="0"/>
              <a:t>메서드이며</a:t>
            </a:r>
            <a:r>
              <a:rPr lang="en-US" altLang="ko-KR" sz="1200" dirty="0" smtClean="0"/>
              <a:t>, </a:t>
            </a:r>
            <a:r>
              <a:rPr lang="en-US" altLang="ko-KR" sz="1200" dirty="0" err="1" smtClean="0"/>
              <a:t>freebno</a:t>
            </a:r>
            <a:r>
              <a:rPr lang="ko-KR" altLang="en-US" sz="1200" dirty="0" smtClean="0"/>
              <a:t>라는 </a:t>
            </a:r>
            <a:r>
              <a:rPr lang="ko-KR" altLang="en-US" sz="1200" dirty="0" err="1" smtClean="0"/>
              <a:t>컬럼을</a:t>
            </a:r>
            <a:r>
              <a:rPr lang="ko-KR" altLang="en-US" sz="1200" dirty="0" smtClean="0"/>
              <a:t> 통하여 </a:t>
            </a:r>
            <a:r>
              <a:rPr lang="ko-KR" altLang="en-US" sz="1200" dirty="0" err="1" smtClean="0"/>
              <a:t>게시글의</a:t>
            </a:r>
            <a:r>
              <a:rPr lang="ko-KR" altLang="en-US" sz="1200" dirty="0" smtClean="0"/>
              <a:t> 번호마다 </a:t>
            </a:r>
            <a:r>
              <a:rPr lang="ko-KR" altLang="en-US" sz="1200" dirty="0" err="1" smtClean="0"/>
              <a:t>덧글을</a:t>
            </a:r>
            <a:r>
              <a:rPr lang="ko-KR" altLang="en-US" sz="1200" dirty="0" smtClean="0"/>
              <a:t> 출력 및 관리한다</a:t>
            </a:r>
            <a:r>
              <a:rPr lang="en-US" altLang="ko-KR" sz="1200" dirty="0" smtClean="0"/>
              <a:t>.</a:t>
            </a:r>
          </a:p>
          <a:p>
            <a:pPr algn="just"/>
            <a:r>
              <a:rPr lang="ko-KR" altLang="en-US" sz="1200" dirty="0" err="1" smtClean="0"/>
              <a:t>덧글은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비로그인</a:t>
            </a:r>
            <a:r>
              <a:rPr lang="ko-KR" altLang="en-US" sz="1200" dirty="0" smtClean="0"/>
              <a:t> 시 입력이 불가능하도록 하였으므로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작성자는 닉네임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비밀번호는 로그인 비밀번호와 같다</a:t>
            </a:r>
            <a:r>
              <a:rPr lang="en-US" altLang="ko-KR" sz="1200" dirty="0" smtClean="0"/>
              <a:t>.</a:t>
            </a:r>
          </a:p>
          <a:p>
            <a:pPr algn="just"/>
            <a:r>
              <a:rPr lang="ko-KR" altLang="en-US" sz="1200" dirty="0" smtClean="0"/>
              <a:t>따라서 삭제 시 별도의 확인작업이 </a:t>
            </a:r>
            <a:r>
              <a:rPr lang="ko-KR" altLang="en-US" sz="1200" dirty="0" err="1" smtClean="0"/>
              <a:t>필요없이</a:t>
            </a:r>
            <a:r>
              <a:rPr lang="ko-KR" altLang="en-US" sz="1200" dirty="0" smtClean="0"/>
              <a:t> 본인이라면 삭제 가능하다</a:t>
            </a:r>
            <a:r>
              <a:rPr lang="en-US" altLang="ko-KR" sz="1200" dirty="0"/>
              <a:t>.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49211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</a:t>
            </a:r>
            <a:r>
              <a:rPr lang="ko-KR" alt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덧글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개수 표기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8091" y="1654423"/>
            <a:ext cx="2585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FreeCommentDAO.java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241" y="3673875"/>
            <a:ext cx="199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freecomment.xml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32576" y="4806450"/>
            <a:ext cx="10523174" cy="1106939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/>
              <a:t>위의 </a:t>
            </a:r>
            <a:r>
              <a:rPr lang="ko-KR" altLang="en-US" sz="1200" dirty="0" err="1"/>
              <a:t>메서드는</a:t>
            </a:r>
            <a:r>
              <a:rPr lang="ko-KR" altLang="en-US" sz="1200" dirty="0"/>
              <a:t> </a:t>
            </a:r>
            <a:r>
              <a:rPr lang="ko-KR" altLang="en-US" sz="1200" dirty="0" err="1" smtClean="0"/>
              <a:t>덧글</a:t>
            </a:r>
            <a:r>
              <a:rPr lang="ko-KR" altLang="en-US" sz="1200" dirty="0" smtClean="0"/>
              <a:t> 작성시 해당 게시물의 </a:t>
            </a:r>
            <a:r>
              <a:rPr lang="ko-KR" altLang="en-US" sz="1200" dirty="0" err="1" smtClean="0"/>
              <a:t>덧글</a:t>
            </a:r>
            <a:r>
              <a:rPr lang="ko-KR" altLang="en-US" sz="1200" dirty="0" smtClean="0"/>
              <a:t> 수를 올려주는 </a:t>
            </a:r>
            <a:r>
              <a:rPr lang="ko-KR" altLang="en-US" sz="1200" dirty="0" err="1" smtClean="0"/>
              <a:t>메서드이며</a:t>
            </a:r>
            <a:endParaRPr lang="en-US" altLang="ko-KR" sz="1200" dirty="0" smtClean="0"/>
          </a:p>
          <a:p>
            <a:pPr algn="just"/>
            <a:r>
              <a:rPr lang="en-US" altLang="ko-KR" sz="1200" dirty="0" err="1" smtClean="0"/>
              <a:t>freebno</a:t>
            </a:r>
            <a:r>
              <a:rPr lang="ko-KR" altLang="en-US" sz="1200" dirty="0" smtClean="0"/>
              <a:t>라는 </a:t>
            </a:r>
            <a:r>
              <a:rPr lang="ko-KR" altLang="en-US" sz="1200" dirty="0" err="1" smtClean="0"/>
              <a:t>컬럼을</a:t>
            </a:r>
            <a:r>
              <a:rPr lang="ko-KR" altLang="en-US" sz="1200" dirty="0" smtClean="0"/>
              <a:t> 통하여 </a:t>
            </a:r>
            <a:r>
              <a:rPr lang="ko-KR" altLang="en-US" sz="1200" dirty="0" err="1" smtClean="0"/>
              <a:t>게시글의</a:t>
            </a:r>
            <a:r>
              <a:rPr lang="ko-KR" altLang="en-US" sz="1200" dirty="0" smtClean="0"/>
              <a:t> 번호에 </a:t>
            </a:r>
            <a:r>
              <a:rPr lang="ko-KR" altLang="en-US" sz="1200" dirty="0" err="1" smtClean="0"/>
              <a:t>덧글수를</a:t>
            </a:r>
            <a:r>
              <a:rPr lang="ko-KR" altLang="en-US" sz="1200" dirty="0" smtClean="0"/>
              <a:t> 관리한다</a:t>
            </a:r>
            <a:r>
              <a:rPr lang="en-US" altLang="ko-KR" sz="1200" dirty="0" smtClean="0"/>
              <a:t>.</a:t>
            </a:r>
          </a:p>
          <a:p>
            <a:pPr algn="just"/>
            <a:r>
              <a:rPr lang="ko-KR" altLang="en-US" sz="1200" dirty="0" smtClean="0"/>
              <a:t>이와 반대로 </a:t>
            </a:r>
            <a:r>
              <a:rPr lang="ko-KR" altLang="en-US" sz="1200" dirty="0" err="1" smtClean="0"/>
              <a:t>덧글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삭제시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덧글수를</a:t>
            </a:r>
            <a:r>
              <a:rPr lang="ko-KR" altLang="en-US" sz="1200" dirty="0" smtClean="0"/>
              <a:t> 감소시켜주는 </a:t>
            </a:r>
            <a:r>
              <a:rPr lang="ko-KR" altLang="en-US" sz="1200" dirty="0" err="1" smtClean="0"/>
              <a:t>메서드또한</a:t>
            </a:r>
            <a:r>
              <a:rPr lang="ko-KR" altLang="en-US" sz="1200" dirty="0" smtClean="0"/>
              <a:t> 작성하였다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9220" name="Picture 4" descr="C:\Users\JOO-015\Desktop\plus minus jav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06" y="2023755"/>
            <a:ext cx="4714875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JOO-015\Desktop\plus xm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06" y="4043207"/>
            <a:ext cx="62388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98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brightnessContrast bright="-4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18148" r="56563" b="13889"/>
          <a:stretch/>
        </p:blipFill>
        <p:spPr bwMode="auto">
          <a:xfrm>
            <a:off x="875323" y="1244600"/>
            <a:ext cx="10347569" cy="46609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393700" dist="139700" dir="2700000" sx="101000" sy="101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2" name="직사각형 1"/>
          <p:cNvSpPr/>
          <p:nvPr/>
        </p:nvSpPr>
        <p:spPr>
          <a:xfrm>
            <a:off x="875324" y="1244601"/>
            <a:ext cx="10394460" cy="46609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497928" y="939800"/>
            <a:ext cx="2004221" cy="431800"/>
            <a:chOff x="2497928" y="939800"/>
            <a:chExt cx="2004221" cy="431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직각 삼각형 5"/>
            <p:cNvSpPr/>
            <p:nvPr/>
          </p:nvSpPr>
          <p:spPr>
            <a:xfrm flipH="1">
              <a:off x="2497928" y="939801"/>
              <a:ext cx="99219" cy="3048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97149" y="939800"/>
              <a:ext cx="1905000" cy="431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/>
          <p:cNvSpPr/>
          <p:nvPr/>
        </p:nvSpPr>
        <p:spPr>
          <a:xfrm>
            <a:off x="3473449" y="108743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3538850" y="0"/>
            <a:ext cx="1" cy="108743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1116866" y="1371601"/>
            <a:ext cx="4986216" cy="5431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dirty="0" smtClean="0"/>
              <a:t>-</a:t>
            </a:r>
            <a:r>
              <a:rPr lang="ko-KR" altLang="en-US" dirty="0" smtClean="0"/>
              <a:t>개발 일정</a:t>
            </a:r>
            <a:r>
              <a:rPr lang="en-US" altLang="ko-KR" dirty="0" smtClean="0"/>
              <a:t>- </a:t>
            </a:r>
          </a:p>
          <a:p>
            <a:pPr algn="just"/>
            <a:r>
              <a:rPr lang="en-US" altLang="ko-KR" sz="1400" dirty="0" smtClean="0"/>
              <a:t>2</a:t>
            </a:r>
            <a:r>
              <a:rPr lang="ko-KR" altLang="en-US" sz="1400" dirty="0" smtClean="0"/>
              <a:t>주 </a:t>
            </a:r>
            <a:r>
              <a:rPr lang="en-US" altLang="ko-KR" sz="1400" dirty="0" smtClean="0"/>
              <a:t>(2017.06.28~2017.07.17)</a:t>
            </a:r>
            <a:endParaRPr lang="ko-KR" altLang="en-US" sz="14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31834"/>
              </p:ext>
            </p:extLst>
          </p:nvPr>
        </p:nvGraphicFramePr>
        <p:xfrm>
          <a:off x="1139580" y="2040466"/>
          <a:ext cx="9841034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2931"/>
                <a:gridCol w="702931"/>
                <a:gridCol w="702931"/>
                <a:gridCol w="702931"/>
                <a:gridCol w="702931"/>
                <a:gridCol w="702931"/>
                <a:gridCol w="702931"/>
                <a:gridCol w="702931"/>
                <a:gridCol w="702931"/>
                <a:gridCol w="702931"/>
                <a:gridCol w="702931"/>
                <a:gridCol w="702931"/>
                <a:gridCol w="702931"/>
                <a:gridCol w="70293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06.28</a:t>
                      </a:r>
                      <a:endParaRPr lang="ko-KR" altLang="en-US" sz="14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06.29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06.30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07.03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07.04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07.05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07.06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07.07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07.10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07.11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07.12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07.13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07.14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07.17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665701"/>
              </p:ext>
            </p:extLst>
          </p:nvPr>
        </p:nvGraphicFramePr>
        <p:xfrm>
          <a:off x="1136407" y="2653964"/>
          <a:ext cx="4217586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2931"/>
                <a:gridCol w="702931"/>
                <a:gridCol w="2811724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아이템 결정</a:t>
                      </a:r>
                      <a:endParaRPr lang="ko-KR" altLang="en-US" sz="12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메인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구현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사이트 페이지 구성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사이트소개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발매예정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추천게임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등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098183"/>
              </p:ext>
            </p:extLst>
          </p:nvPr>
        </p:nvGraphicFramePr>
        <p:xfrm>
          <a:off x="2537003" y="3305805"/>
          <a:ext cx="8435172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02931"/>
                <a:gridCol w="702931"/>
                <a:gridCol w="1405862"/>
                <a:gridCol w="1405862"/>
                <a:gridCol w="702931"/>
                <a:gridCol w="2108793"/>
                <a:gridCol w="702931"/>
                <a:gridCol w="702931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가입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기능</a:t>
                      </a:r>
                      <a:endParaRPr lang="en-US" altLang="ko-KR" sz="120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회원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관리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자유게시판 구현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중고게시판 구현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삽니다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smtClean="0"/>
                        <a:t>팝니다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덧글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기능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닉네임 및 패스워드 변경 시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게시판</a:t>
                      </a:r>
                      <a:r>
                        <a:rPr lang="en-US" altLang="ko-KR" sz="1200" dirty="0" smtClean="0"/>
                        <a:t>, </a:t>
                      </a:r>
                      <a:r>
                        <a:rPr lang="ko-KR" altLang="en-US" sz="1200" dirty="0" err="1" smtClean="0"/>
                        <a:t>덧글</a:t>
                      </a:r>
                      <a:r>
                        <a:rPr lang="ko-KR" altLang="en-US" sz="1200" dirty="0" smtClean="0"/>
                        <a:t> 연동 변경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기능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기능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검토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826924"/>
              </p:ext>
            </p:extLst>
          </p:nvPr>
        </p:nvGraphicFramePr>
        <p:xfrm>
          <a:off x="1128590" y="4646848"/>
          <a:ext cx="9841034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05862"/>
                <a:gridCol w="8435172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DataBase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설계 및 </a:t>
                      </a:r>
                      <a:r>
                        <a:rPr lang="en-US" altLang="ko-KR" sz="1200" baseline="0" dirty="0" smtClean="0"/>
                        <a:t>UI </a:t>
                      </a:r>
                      <a:r>
                        <a:rPr lang="ko-KR" altLang="en-US" sz="1200" baseline="0" dirty="0" smtClean="0"/>
                        <a:t>구성</a:t>
                      </a:r>
                      <a:endParaRPr lang="en-US" altLang="ko-KR" sz="1200" baseline="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DataBase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유지보수</a:t>
                      </a:r>
                      <a:r>
                        <a:rPr lang="en-US" altLang="ko-KR" sz="1200" baseline="0" dirty="0" smtClean="0"/>
                        <a:t>.</a:t>
                      </a:r>
                    </a:p>
                    <a:p>
                      <a:pPr algn="ctr" latinLnBrk="1"/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게시판 </a:t>
                      </a:r>
                      <a:r>
                        <a:rPr lang="ko-KR" altLang="en-US" sz="1200" baseline="0" dirty="0" err="1" smtClean="0"/>
                        <a:t>덧글</a:t>
                      </a:r>
                      <a:r>
                        <a:rPr lang="ko-KR" altLang="en-US" sz="1200" baseline="0" dirty="0" smtClean="0"/>
                        <a:t> 테이블 추가 및 게시판 </a:t>
                      </a:r>
                      <a:r>
                        <a:rPr lang="ko-KR" altLang="en-US" sz="1200" baseline="0" dirty="0" err="1" smtClean="0"/>
                        <a:t>덧글</a:t>
                      </a:r>
                      <a:r>
                        <a:rPr lang="ko-KR" altLang="en-US" sz="1200" baseline="0" dirty="0" smtClean="0"/>
                        <a:t> 수 표기 및 추천기능</a:t>
                      </a:r>
                      <a:r>
                        <a:rPr lang="en-US" altLang="ko-KR" sz="1200" baseline="0" dirty="0" smtClean="0"/>
                        <a:t>, </a:t>
                      </a:r>
                      <a:r>
                        <a:rPr lang="ko-KR" altLang="en-US" sz="1200" baseline="0" dirty="0" smtClean="0"/>
                        <a:t>신고기능 추가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363483"/>
              </p:ext>
            </p:extLst>
          </p:nvPr>
        </p:nvGraphicFramePr>
        <p:xfrm>
          <a:off x="1828065" y="5318965"/>
          <a:ext cx="9138103" cy="3708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3810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상시 테스트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097760"/>
              </p:ext>
            </p:extLst>
          </p:nvPr>
        </p:nvGraphicFramePr>
        <p:xfrm>
          <a:off x="1116866" y="3970880"/>
          <a:ext cx="9168180" cy="4572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6818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필요한 이미지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자료 수집 </a:t>
                      </a:r>
                      <a:endParaRPr lang="en-US" altLang="ko-KR" sz="1200" dirty="0" smtClean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모서리가 둥근 직사각형 16"/>
          <p:cNvSpPr/>
          <p:nvPr/>
        </p:nvSpPr>
        <p:spPr>
          <a:xfrm>
            <a:off x="8456247" y="1371601"/>
            <a:ext cx="2547816" cy="543168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김슬찬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|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신민섭 </a:t>
            </a:r>
            <a:r>
              <a: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| 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이동훈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23816" y="2512646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08185" y="3829539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35016" y="2512646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2430583" y="2512646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08186" y="4513386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2425205" y="4507037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425204" y="3161325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128587" y="3161325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829537" y="3165234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5244606" y="3165235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7346944" y="3165235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9457093" y="3161329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711571" y="5173789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6635259" y="3161325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0160002" y="3165240"/>
            <a:ext cx="562707" cy="135792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FF000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rgbClr val="00B050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r>
              <a:rPr lang="ko-KR" altLang="en-US" sz="14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accent5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■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2072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 덧글 달기 및 덧글 </a:t>
            </a:r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개수 표기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194" name="Picture 2" descr="C:\Users\JOO-015\Desktop\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076" y="1472912"/>
            <a:ext cx="575555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JOO-015\Desktop\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853" y="5405864"/>
            <a:ext cx="7200000" cy="5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원호 5"/>
          <p:cNvSpPr/>
          <p:nvPr/>
        </p:nvSpPr>
        <p:spPr>
          <a:xfrm>
            <a:off x="8453202" y="4486033"/>
            <a:ext cx="315663" cy="547804"/>
          </a:xfrm>
          <a:prstGeom prst="arc">
            <a:avLst>
              <a:gd name="adj1" fmla="val 16100056"/>
              <a:gd name="adj2" fmla="val 556129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255106" y="5982752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제목 옆 </a:t>
            </a:r>
            <a:r>
              <a:rPr lang="ko-KR" altLang="en-US" sz="1200" dirty="0" err="1" smtClean="0"/>
              <a:t>덧글</a:t>
            </a:r>
            <a:r>
              <a:rPr lang="ko-KR" altLang="en-US" sz="1200" dirty="0" smtClean="0"/>
              <a:t> 개수 표기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864336" y="5799017"/>
            <a:ext cx="144586" cy="160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2"/>
            <a:endCxn id="12" idx="1"/>
          </p:cNvCxnSpPr>
          <p:nvPr/>
        </p:nvCxnSpPr>
        <p:spPr>
          <a:xfrm>
            <a:off x="2936629" y="5959307"/>
            <a:ext cx="318477" cy="1619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89183" y="4621435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덧글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 작성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879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관리자 게시물 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43" name="Picture 3" descr="C:\Users\JOO-015\Desktop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12" y="1386935"/>
            <a:ext cx="2938586" cy="156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JOO-015\Desktop\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12" y="3395465"/>
            <a:ext cx="5760000" cy="126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10243" idx="3"/>
            <a:endCxn id="9" idx="1"/>
          </p:cNvCxnSpPr>
          <p:nvPr/>
        </p:nvCxnSpPr>
        <p:spPr>
          <a:xfrm flipV="1">
            <a:off x="3776298" y="1987100"/>
            <a:ext cx="661414" cy="18049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37712" y="1386935"/>
            <a:ext cx="3381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관리자는 각각의 게시판을 관리한다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신고가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회라도 있는 게시판의 리스트를</a:t>
            </a:r>
            <a:endParaRPr lang="en-US" altLang="ko-KR" sz="1200" dirty="0" smtClean="0"/>
          </a:p>
          <a:p>
            <a:r>
              <a:rPr lang="ko-KR" altLang="en-US" sz="1200" dirty="0" smtClean="0"/>
              <a:t>따로 추출하여 관리자 전용 리스트를 뿌려주고</a:t>
            </a:r>
            <a:endParaRPr lang="en-US" altLang="ko-KR" sz="1200" dirty="0" smtClean="0"/>
          </a:p>
          <a:p>
            <a:r>
              <a:rPr lang="ko-KR" altLang="en-US" sz="1200" dirty="0" smtClean="0"/>
              <a:t>관리자 게시판에서 관리자는 해당 게시물을</a:t>
            </a:r>
            <a:endParaRPr lang="en-US" altLang="ko-KR" sz="1200" dirty="0" smtClean="0"/>
          </a:p>
          <a:p>
            <a:r>
              <a:rPr lang="ko-KR" altLang="en-US" sz="1200" dirty="0" smtClean="0"/>
              <a:t>별도의 작업 없이 삭제할 수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0245" name="Picture 5" descr="C:\Users\JOO-015\Desktop\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12" y="4973234"/>
            <a:ext cx="5760000" cy="124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837712" y="3712308"/>
            <a:ext cx="5760000" cy="1484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7712" y="3112143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삭제 전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37712" y="4701316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삭제 후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392985" y="3540369"/>
            <a:ext cx="204727" cy="94566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2" idx="3"/>
            <a:endCxn id="21" idx="1"/>
          </p:cNvCxnSpPr>
          <p:nvPr/>
        </p:nvCxnSpPr>
        <p:spPr>
          <a:xfrm flipV="1">
            <a:off x="6597712" y="3725035"/>
            <a:ext cx="889426" cy="288165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87138" y="3401869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신고가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회라도 있는 게시물을 </a:t>
            </a:r>
            <a:endParaRPr lang="en-US" altLang="ko-KR" sz="1200" dirty="0" smtClean="0"/>
          </a:p>
          <a:p>
            <a:r>
              <a:rPr lang="ko-KR" altLang="en-US" sz="1200" dirty="0" smtClean="0"/>
              <a:t>일괄 출력하고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일반 게시판과는 다르게</a:t>
            </a:r>
            <a:endParaRPr lang="en-US" altLang="ko-KR" sz="1200" dirty="0" smtClean="0"/>
          </a:p>
          <a:p>
            <a:r>
              <a:rPr lang="ko-KR" altLang="en-US" sz="1200" dirty="0" smtClean="0"/>
              <a:t>리스트를 </a:t>
            </a:r>
            <a:r>
              <a:rPr lang="en-US" altLang="ko-KR" sz="1200" dirty="0" smtClean="0"/>
              <a:t>5</a:t>
            </a:r>
            <a:r>
              <a:rPr lang="ko-KR" altLang="en-US" sz="1200" dirty="0" smtClean="0"/>
              <a:t>개씩 출력한다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0310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brightnessContrast bright="-4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3" t="24722" r="50156" b="24723"/>
          <a:stretch/>
        </p:blipFill>
        <p:spPr bwMode="auto">
          <a:xfrm>
            <a:off x="4000501" y="1695450"/>
            <a:ext cx="2076450" cy="3467100"/>
          </a:xfrm>
          <a:prstGeom prst="rect">
            <a:avLst/>
          </a:prstGeom>
          <a:ln>
            <a:noFill/>
          </a:ln>
          <a:effectLst>
            <a:outerShdw blurRad="393700" dist="139700" dir="2700000" sx="101000" sy="101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94" t="20278" r="29062" b="31111"/>
          <a:stretch/>
        </p:blipFill>
        <p:spPr bwMode="auto">
          <a:xfrm>
            <a:off x="6534151" y="1390650"/>
            <a:ext cx="2114550" cy="3333750"/>
          </a:xfrm>
          <a:prstGeom prst="rect">
            <a:avLst/>
          </a:prstGeom>
          <a:ln>
            <a:noFill/>
          </a:ln>
          <a:effectLst>
            <a:outerShdw blurRad="393700" dist="139700" dir="2700000" sx="101000" sy="101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063" t="21945" r="9375" b="27222"/>
          <a:stretch/>
        </p:blipFill>
        <p:spPr bwMode="auto">
          <a:xfrm>
            <a:off x="9029700" y="1504950"/>
            <a:ext cx="2019301" cy="3486150"/>
          </a:xfrm>
          <a:prstGeom prst="rect">
            <a:avLst/>
          </a:prstGeom>
          <a:ln>
            <a:noFill/>
          </a:ln>
          <a:effectLst>
            <a:outerShdw blurRad="393700" dist="139700" dir="2700000" sx="101000" sy="101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각 삼각형 13"/>
          <p:cNvSpPr/>
          <p:nvPr/>
        </p:nvSpPr>
        <p:spPr>
          <a:xfrm flipH="1">
            <a:off x="1839516" y="939801"/>
            <a:ext cx="64954" cy="3048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7989" r="71094" b="29101"/>
          <a:stretch/>
        </p:blipFill>
        <p:spPr bwMode="auto">
          <a:xfrm>
            <a:off x="1332526" y="1233714"/>
            <a:ext cx="2152650" cy="3628572"/>
          </a:xfrm>
          <a:prstGeom prst="rect">
            <a:avLst/>
          </a:prstGeom>
          <a:ln>
            <a:noFill/>
          </a:ln>
          <a:effectLst>
            <a:outerShdw blurRad="393700" dist="139700" dir="2700000" sx="101000" sy="101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865396" y="939800"/>
            <a:ext cx="1247115" cy="431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2428876" y="108743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 flipH="1" flipV="1">
            <a:off x="2455202" y="0"/>
            <a:ext cx="1" cy="108743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각 삼각형 17"/>
          <p:cNvSpPr/>
          <p:nvPr/>
        </p:nvSpPr>
        <p:spPr>
          <a:xfrm flipH="1">
            <a:off x="4400468" y="1376681"/>
            <a:ext cx="64954" cy="3048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465423" y="1376680"/>
            <a:ext cx="1247115" cy="431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4989828" y="152431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 flipH="1" flipV="1">
            <a:off x="5055230" y="-10160"/>
            <a:ext cx="1" cy="153447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각 삼각형 21"/>
          <p:cNvSpPr/>
          <p:nvPr/>
        </p:nvSpPr>
        <p:spPr>
          <a:xfrm flipH="1">
            <a:off x="6954542" y="1071881"/>
            <a:ext cx="64954" cy="3048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019497" y="1071880"/>
            <a:ext cx="1247115" cy="431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553427" y="121951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 flipV="1">
            <a:off x="7618829" y="10160"/>
            <a:ext cx="1" cy="120935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각 삼각형 25"/>
          <p:cNvSpPr/>
          <p:nvPr/>
        </p:nvSpPr>
        <p:spPr>
          <a:xfrm flipH="1">
            <a:off x="9387666" y="1183641"/>
            <a:ext cx="64954" cy="304800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9452621" y="1183640"/>
            <a:ext cx="1247115" cy="431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9986551" y="133127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H="1" flipV="1">
            <a:off x="10051953" y="-20320"/>
            <a:ext cx="1" cy="135159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99027" y="4991100"/>
            <a:ext cx="21526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1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50" panose="02030504000101010101" pitchFamily="18" charset="-127"/>
              <a:ea typeface="-윤고딕350" panose="02030504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816622" y="4860295"/>
            <a:ext cx="176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PS4 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게임에 대한 정보를</a:t>
            </a:r>
            <a:endParaRPr lang="en-US" altLang="ko-KR" sz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알려주는 페이지 구성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970886" y="5164163"/>
            <a:ext cx="2138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자유게시판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중고거래 게시판</a:t>
            </a:r>
            <a:endParaRPr lang="en-US" altLang="ko-KR" sz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검색 기능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 err="1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리</a:t>
            </a:r>
            <a:r>
              <a:rPr lang="ko-KR" altLang="en-US" sz="1200" dirty="0" err="1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플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기능 구현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6471441" y="4724400"/>
            <a:ext cx="2177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회원가입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회원탈퇴</a:t>
            </a:r>
            <a:r>
              <a:rPr lang="en-US" altLang="ko-KR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및</a:t>
            </a:r>
            <a:endParaRPr lang="en-US" altLang="ko-KR" sz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닉네임 변경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, </a:t>
            </a:r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비밀번호 변경을</a:t>
            </a:r>
            <a:endParaRPr lang="en-US" altLang="ko-KR" sz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통한 게시판 연동 변경 가능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9417397" y="5011420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관리자 계정을 통하여</a:t>
            </a:r>
            <a:endParaRPr lang="en-US" altLang="ko-KR" sz="1200" dirty="0" smtClean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  <a:p>
            <a:pPr algn="r"/>
            <a:r>
              <a:rPr lang="ko-KR" altLang="en-US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게시판 글 관리 가능</a:t>
            </a:r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.</a:t>
            </a:r>
            <a:endParaRPr lang="ko-KR" altLang="en-US" sz="1200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bg1"/>
              </a:solidFill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307127" y="2846950"/>
            <a:ext cx="2152652" cy="411794"/>
            <a:chOff x="1346202" y="2846950"/>
            <a:chExt cx="2152652" cy="411794"/>
          </a:xfrm>
        </p:grpSpPr>
        <p:sp>
          <p:nvSpPr>
            <p:cNvPr id="45" name="직사각형 44"/>
            <p:cNvSpPr/>
            <p:nvPr/>
          </p:nvSpPr>
          <p:spPr>
            <a:xfrm>
              <a:off x="1581150" y="2846950"/>
              <a:ext cx="1680386" cy="408055"/>
            </a:xfrm>
            <a:prstGeom prst="rect">
              <a:avLst/>
            </a:prstGeom>
            <a:solidFill>
              <a:srgbClr val="051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46202" y="2858634"/>
              <a:ext cx="2152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게임정보</a:t>
              </a:r>
              <a:endPara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3978904" y="2846950"/>
            <a:ext cx="2152652" cy="411794"/>
            <a:chOff x="1346202" y="2846950"/>
            <a:chExt cx="2152652" cy="411794"/>
          </a:xfrm>
        </p:grpSpPr>
        <p:sp>
          <p:nvSpPr>
            <p:cNvPr id="48" name="직사각형 47"/>
            <p:cNvSpPr/>
            <p:nvPr/>
          </p:nvSpPr>
          <p:spPr>
            <a:xfrm>
              <a:off x="1581150" y="2846950"/>
              <a:ext cx="1680386" cy="408055"/>
            </a:xfrm>
            <a:prstGeom prst="rect">
              <a:avLst/>
            </a:prstGeom>
            <a:solidFill>
              <a:srgbClr val="051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346202" y="2858634"/>
              <a:ext cx="2152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게시판</a:t>
              </a:r>
              <a:endPara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6539224" y="2846950"/>
            <a:ext cx="2152652" cy="411794"/>
            <a:chOff x="1346202" y="2846950"/>
            <a:chExt cx="2152652" cy="411794"/>
          </a:xfrm>
        </p:grpSpPr>
        <p:sp>
          <p:nvSpPr>
            <p:cNvPr id="51" name="직사각형 50"/>
            <p:cNvSpPr/>
            <p:nvPr/>
          </p:nvSpPr>
          <p:spPr>
            <a:xfrm>
              <a:off x="1581150" y="2846950"/>
              <a:ext cx="1680386" cy="408055"/>
            </a:xfrm>
            <a:prstGeom prst="rect">
              <a:avLst/>
            </a:prstGeom>
            <a:solidFill>
              <a:srgbClr val="051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46202" y="2858634"/>
              <a:ext cx="2152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회원관리</a:t>
              </a:r>
              <a:endPara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8924924" y="2846950"/>
            <a:ext cx="2152652" cy="411794"/>
            <a:chOff x="1308102" y="2846950"/>
            <a:chExt cx="2152652" cy="411794"/>
          </a:xfrm>
        </p:grpSpPr>
        <p:sp>
          <p:nvSpPr>
            <p:cNvPr id="54" name="직사각형 53"/>
            <p:cNvSpPr/>
            <p:nvPr/>
          </p:nvSpPr>
          <p:spPr>
            <a:xfrm>
              <a:off x="1581150" y="2846950"/>
              <a:ext cx="1680386" cy="408055"/>
            </a:xfrm>
            <a:prstGeom prst="rect">
              <a:avLst/>
            </a:prstGeom>
            <a:solidFill>
              <a:srgbClr val="0515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08102" y="2858634"/>
              <a:ext cx="2152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글 관리</a:t>
              </a:r>
              <a:endParaRPr lang="ko-KR" altLang="en-US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11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6" r="14523"/>
          <a:stretch/>
        </p:blipFill>
        <p:spPr bwMode="auto">
          <a:xfrm>
            <a:off x="1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035040" y="-8592"/>
            <a:ext cx="7692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6447436" y="2648880"/>
            <a:ext cx="5350864" cy="1543056"/>
            <a:chOff x="6676036" y="2380838"/>
            <a:chExt cx="5350864" cy="1543056"/>
          </a:xfrm>
        </p:grpSpPr>
        <p:sp>
          <p:nvSpPr>
            <p:cNvPr id="7" name="TextBox 6"/>
            <p:cNvSpPr txBox="1"/>
            <p:nvPr/>
          </p:nvSpPr>
          <p:spPr>
            <a:xfrm>
              <a:off x="6676036" y="2380838"/>
              <a:ext cx="53508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게임정보</a:t>
              </a:r>
              <a:endParaRPr lang="ko-KR" altLang="en-US" sz="66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058493" y="3400674"/>
              <a:ext cx="254749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PS4 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게임에 대한 정보를</a:t>
              </a:r>
              <a:endPara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/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알려주는 </a:t>
              </a:r>
              <a:r>
                <a:rPr lang="ko-KR" altLang="en-US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단순 </a:t>
              </a:r>
              <a:r>
                <a:rPr lang="ko-KR" altLang="en-US" sz="1400" dirty="0" err="1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뷰</a:t>
              </a:r>
              <a:r>
                <a:rPr lang="ko-KR" altLang="en-US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페이지 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구성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endPara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7188200" y="2380838"/>
              <a:ext cx="4368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188200" y="3416300"/>
              <a:ext cx="4368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881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게임정보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8" name="Picture 4" descr="C:\Users\JOO-015\Desktop\1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52" y="1767375"/>
            <a:ext cx="5040000" cy="393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410952" y="147872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발매예정작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345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86508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게임정보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6" name="Picture 2" descr="C:\Users\JOO-015\Desktop\1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47" y="1760291"/>
            <a:ext cx="5040000" cy="390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10952" y="147872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추천작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4591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게임정보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267" name="Picture 3" descr="C:\Users\JOO-015\Desktop\1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52" y="1769450"/>
            <a:ext cx="5040000" cy="423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10952" y="147872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출시</a:t>
            </a:r>
            <a:r>
              <a:rPr lang="ko-KR" altLang="en-US" sz="1200" dirty="0" err="1"/>
              <a:t>작</a:t>
            </a:r>
            <a:endParaRPr lang="ko-KR" altLang="en-US" sz="1200" dirty="0"/>
          </a:p>
        </p:txBody>
      </p:sp>
      <p:sp>
        <p:nvSpPr>
          <p:cNvPr id="4" name="직사각형 3"/>
          <p:cNvSpPr/>
          <p:nvPr/>
        </p:nvSpPr>
        <p:spPr>
          <a:xfrm>
            <a:off x="3434397" y="1961662"/>
            <a:ext cx="574894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  <a:endCxn id="11" idx="0"/>
          </p:cNvCxnSpPr>
          <p:nvPr/>
        </p:nvCxnSpPr>
        <p:spPr>
          <a:xfrm flipH="1">
            <a:off x="2305538" y="2266462"/>
            <a:ext cx="1128859" cy="7613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15899" y="3027783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클릭 시 페이지 이동</a:t>
            </a:r>
            <a:endParaRPr lang="ko-KR" altLang="en-US" sz="1200" dirty="0"/>
          </a:p>
        </p:txBody>
      </p:sp>
      <p:pic>
        <p:nvPicPr>
          <p:cNvPr id="12290" name="Picture 2" descr="C:\Users\JOO-015\Desktop\더트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57" y="3314702"/>
            <a:ext cx="1319089" cy="300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59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6" r="14523"/>
          <a:stretch/>
        </p:blipFill>
        <p:spPr bwMode="auto">
          <a:xfrm>
            <a:off x="1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035040" y="-8592"/>
            <a:ext cx="7692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6447436" y="2648880"/>
            <a:ext cx="5350864" cy="1543056"/>
            <a:chOff x="6676036" y="2380838"/>
            <a:chExt cx="5350864" cy="1543056"/>
          </a:xfrm>
        </p:grpSpPr>
        <p:sp>
          <p:nvSpPr>
            <p:cNvPr id="7" name="TextBox 6"/>
            <p:cNvSpPr txBox="1"/>
            <p:nvPr/>
          </p:nvSpPr>
          <p:spPr>
            <a:xfrm>
              <a:off x="6676036" y="2380838"/>
              <a:ext cx="53508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게시판</a:t>
              </a:r>
              <a:endParaRPr lang="ko-KR" altLang="en-US" sz="66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145055" y="3400674"/>
              <a:ext cx="246093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자유게시판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중고거래 게시판</a:t>
              </a:r>
              <a:endPara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/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검색 기능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400" dirty="0" err="1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리플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기능 구현</a:t>
              </a:r>
              <a:r>
                <a:rPr lang="en-US" altLang="ko-KR" sz="1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endPara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7188200" y="2380838"/>
              <a:ext cx="4368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188200" y="3416300"/>
              <a:ext cx="4368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458" name="Picture 2" descr="C:\Users\JOO-015\Desktop\게시판캡쳐\3_1(게시판 목록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623" y="1661624"/>
            <a:ext cx="7200000" cy="443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6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482" name="Picture 2" descr="C:\Users\JOO-015\Desktop\게시판캡쳐\3_3(회원 글쓰기폼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108" y="1839697"/>
            <a:ext cx="3600000" cy="19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JOO-015\Desktop\게시판캡쳐\3_2(비회원 글쓰기폼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29" y="1839697"/>
            <a:ext cx="3600000" cy="223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85108" y="156269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로그인 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35129" y="156269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비 로그인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978355" y="4376236"/>
            <a:ext cx="778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로그인 시 글을 </a:t>
            </a:r>
            <a:r>
              <a:rPr lang="ko-KR" altLang="en-US" sz="1200" dirty="0" err="1" smtClean="0"/>
              <a:t>작성할때는</a:t>
            </a:r>
            <a:r>
              <a:rPr lang="ko-KR" altLang="en-US" sz="1200" dirty="0" smtClean="0"/>
              <a:t> 작성자와 비밀번호를 따로 입력하지 않아도 되는 작성 폼 구성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닉네임이 작성자가 되고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로그인 비밀번호가 글의 비밀번호가 되어서 본인은 별다른 절차 없이 삭제할 수 있다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330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brightnessContrast bright="-4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8769" y="1252416"/>
            <a:ext cx="10394460" cy="46609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497928" y="939800"/>
            <a:ext cx="2004221" cy="431800"/>
            <a:chOff x="2497928" y="939800"/>
            <a:chExt cx="2004221" cy="431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직각 삼각형 5"/>
            <p:cNvSpPr/>
            <p:nvPr/>
          </p:nvSpPr>
          <p:spPr>
            <a:xfrm flipH="1">
              <a:off x="2497928" y="939801"/>
              <a:ext cx="99219" cy="3048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97149" y="939800"/>
              <a:ext cx="1905000" cy="431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/>
          <p:cNvSpPr/>
          <p:nvPr/>
        </p:nvSpPr>
        <p:spPr>
          <a:xfrm>
            <a:off x="3473449" y="108743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3538850" y="0"/>
            <a:ext cx="1" cy="108743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1116866" y="1371601"/>
            <a:ext cx="4986216" cy="5431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dirty="0" smtClean="0"/>
              <a:t>-</a:t>
            </a:r>
            <a:r>
              <a:rPr lang="ko-KR" altLang="en-US" dirty="0" smtClean="0"/>
              <a:t>개발 환경</a:t>
            </a:r>
            <a:r>
              <a:rPr lang="en-US" altLang="ko-KR" dirty="0" smtClean="0"/>
              <a:t>- </a:t>
            </a:r>
          </a:p>
        </p:txBody>
      </p:sp>
      <p:pic>
        <p:nvPicPr>
          <p:cNvPr id="9" name="그림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47" y="2880905"/>
            <a:ext cx="2160000" cy="540000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49" y="3575051"/>
            <a:ext cx="2160000" cy="540000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47" y="4975321"/>
            <a:ext cx="2160000" cy="540000"/>
          </a:xfrm>
          <a:prstGeom prst="rect">
            <a:avLst/>
          </a:prstGeom>
        </p:spPr>
      </p:pic>
      <p:pic>
        <p:nvPicPr>
          <p:cNvPr id="13" name="그림 12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49" y="2203049"/>
            <a:ext cx="2160000" cy="540000"/>
          </a:xfrm>
          <a:prstGeom prst="rect">
            <a:avLst/>
          </a:prstGeom>
        </p:spPr>
      </p:pic>
      <p:pic>
        <p:nvPicPr>
          <p:cNvPr id="15" name="Picture 2" descr="C:\Users\JOO-015\Desktop\xhazot.JP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147" y="4278436"/>
            <a:ext cx="216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821723" y="2203049"/>
            <a:ext cx="6838462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Spring 3.8.4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21723" y="2880905"/>
            <a:ext cx="6838462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iBatis</a:t>
            </a:r>
            <a:r>
              <a:rPr lang="en-US" altLang="ko-KR" dirty="0" smtClean="0">
                <a:solidFill>
                  <a:schemeClr val="tx1"/>
                </a:solidFill>
              </a:rPr>
              <a:t> 2.3.4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821723" y="3575051"/>
            <a:ext cx="6838462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MySQL 5.5.56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821723" y="4278436"/>
            <a:ext cx="6838462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Tomcat 8.0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821723" y="4975321"/>
            <a:ext cx="6838462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</a:rPr>
              <a:t>PhotoShop</a:t>
            </a:r>
            <a:r>
              <a:rPr lang="en-US" altLang="ko-KR" dirty="0" smtClean="0">
                <a:solidFill>
                  <a:schemeClr val="tx1"/>
                </a:solidFill>
              </a:rPr>
              <a:t> 6.0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3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5746" y="156269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로그인 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312858" y="156269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비 로그인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15746" y="5642328"/>
            <a:ext cx="6962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자유게시판의 글은 비 로그인도 작성 할 수 있으나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덧글은</a:t>
            </a:r>
            <a:r>
              <a:rPr lang="ko-KR" altLang="en-US" sz="1200" dirty="0" smtClean="0"/>
              <a:t> 회원에 한하여 입력 가능하도록 하였다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en-US" altLang="ko-KR" sz="1200" dirty="0" smtClean="0"/>
              <a:t>Session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값의 유무에 따라 출력 폼 변경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21506" name="Picture 2" descr="C:\Users\JOO-015\Desktop\게시판캡쳐\3_5(비회원 글 자세히보기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858" y="1839696"/>
            <a:ext cx="5136681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JOO-015\Desktop\게시판캡쳐\3_4(회원 글 자세히보기)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46" y="1839697"/>
            <a:ext cx="5115995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439877" y="4853354"/>
            <a:ext cx="851877" cy="203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0"/>
            <a:endCxn id="14" idx="1"/>
          </p:cNvCxnSpPr>
          <p:nvPr/>
        </p:nvCxnSpPr>
        <p:spPr>
          <a:xfrm flipV="1">
            <a:off x="6865816" y="4218856"/>
            <a:ext cx="816707" cy="63449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82523" y="3988023"/>
            <a:ext cx="2282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로그인을</a:t>
            </a:r>
            <a:r>
              <a:rPr lang="ko-KR" altLang="en-US" sz="1200" dirty="0" smtClean="0"/>
              <a:t> 해야 입력할 수 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비 로그인 시 </a:t>
            </a:r>
            <a:r>
              <a:rPr lang="en-US" altLang="ko-KR" sz="1200" dirty="0" smtClean="0"/>
              <a:t>disable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10644554" y="4853354"/>
            <a:ext cx="601784" cy="437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2" idx="2"/>
            <a:endCxn id="22" idx="0"/>
          </p:cNvCxnSpPr>
          <p:nvPr/>
        </p:nvCxnSpPr>
        <p:spPr>
          <a:xfrm flipH="1">
            <a:off x="10538873" y="5291015"/>
            <a:ext cx="406573" cy="35131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28207" y="5642328"/>
            <a:ext cx="1821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비 로그인 시 반응 없음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0690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502138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85108" y="1562698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로그인 시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635129" y="156269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비 로그인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978355" y="4407496"/>
            <a:ext cx="7960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수정 시 회원은 별다른 비밀번호나 작성자 입력 절차 필요 없으며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비회원은 비밀번호를 확인하고 수정할 수 있다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pic>
        <p:nvPicPr>
          <p:cNvPr id="10" name="Picture 2" descr="C:\Users\JOO-015\Desktop\게시판캡쳐\3_6(회원 글수정폼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512" y="1842111"/>
            <a:ext cx="3600000" cy="173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JOO-015\Desktop\게시판캡쳐\3_7(비회원 글 수정전 비밀번호입력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29" y="1842112"/>
            <a:ext cx="3600000" cy="57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JOO-015\Desktop\게시판캡쳐\3_8(비회원 글 수정폼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129" y="2433636"/>
            <a:ext cx="3600000" cy="187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0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게시판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2533" name="Picture 5" descr="C:\Users\JOO-015\Desktop\게시판캡쳐\3_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96" y="4048614"/>
            <a:ext cx="4495800" cy="213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JOO-015\Desktop\게시판캡쳐\3_9(비회원이 중고게시판 접근할경우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96" y="1405060"/>
            <a:ext cx="44958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>
            <a:stCxn id="22534" idx="3"/>
            <a:endCxn id="14" idx="1"/>
          </p:cNvCxnSpPr>
          <p:nvPr/>
        </p:nvCxnSpPr>
        <p:spPr>
          <a:xfrm flipV="1">
            <a:off x="5782896" y="1728226"/>
            <a:ext cx="1839456" cy="85793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22533" idx="3"/>
            <a:endCxn id="21" idx="1"/>
          </p:cNvCxnSpPr>
          <p:nvPr/>
        </p:nvCxnSpPr>
        <p:spPr>
          <a:xfrm flipV="1">
            <a:off x="5782896" y="4279711"/>
            <a:ext cx="1839457" cy="8340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22352" y="1405060"/>
            <a:ext cx="3007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비 회원이 중고장터 접근 시 출력 페이지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비 회원은 자유게시판만 이용 가능하며</a:t>
            </a:r>
            <a:endParaRPr lang="en-US" altLang="ko-KR" sz="1200" dirty="0" smtClean="0"/>
          </a:p>
          <a:p>
            <a:r>
              <a:rPr lang="ko-KR" altLang="en-US" sz="1200" dirty="0" smtClean="0"/>
              <a:t>중고장터는 회원만 접근할 수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7622353" y="4048878"/>
            <a:ext cx="3390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본인이 아닌 사용자가 글을 삭제 및 수정할 때 </a:t>
            </a:r>
            <a:endParaRPr lang="en-US" altLang="ko-KR" sz="1200" dirty="0" smtClean="0"/>
          </a:p>
          <a:p>
            <a:r>
              <a:rPr lang="ko-KR" altLang="en-US" sz="1200" dirty="0" smtClean="0"/>
              <a:t>출력 페이지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305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6" r="14523"/>
          <a:stretch/>
        </p:blipFill>
        <p:spPr bwMode="auto">
          <a:xfrm>
            <a:off x="1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035040" y="-8592"/>
            <a:ext cx="7692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6447436" y="2648880"/>
            <a:ext cx="5350864" cy="1758500"/>
            <a:chOff x="6676036" y="2380838"/>
            <a:chExt cx="5350864" cy="1758500"/>
          </a:xfrm>
        </p:grpSpPr>
        <p:sp>
          <p:nvSpPr>
            <p:cNvPr id="7" name="TextBox 6"/>
            <p:cNvSpPr txBox="1"/>
            <p:nvPr/>
          </p:nvSpPr>
          <p:spPr>
            <a:xfrm>
              <a:off x="6676036" y="2380838"/>
              <a:ext cx="53508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회원관리</a:t>
              </a:r>
              <a:endParaRPr lang="ko-KR" altLang="en-US" sz="66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101773" y="3400674"/>
              <a:ext cx="2504212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회원가입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회원탈퇴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 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및</a:t>
              </a:r>
              <a:endPara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/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닉네임 변경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, </a:t>
              </a:r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비밀번호 변경을</a:t>
              </a:r>
              <a:endPara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/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통한 게시판 연동 변경 가능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endPara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7188200" y="2380838"/>
              <a:ext cx="4368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188200" y="3416300"/>
              <a:ext cx="4368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10952" y="1478723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회원가입</a:t>
            </a:r>
            <a:endParaRPr lang="ko-KR" altLang="en-US" sz="1200" dirty="0"/>
          </a:p>
        </p:txBody>
      </p:sp>
      <p:pic>
        <p:nvPicPr>
          <p:cNvPr id="13314" name="Picture 2" descr="C:\Users\JOO-015\Desktop\회원관리캡쳐\2_4(닉네임중복4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17" y="3517289"/>
            <a:ext cx="382905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JOO-015\Desktop\회원관리캡쳐\2_5(회원가입성공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467" y="2850539"/>
            <a:ext cx="50101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JOO-015\Desktop\회원관리캡쳐\2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942" y="2745764"/>
            <a:ext cx="42672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JOO-015\Desktop\회원관리캡쳐\2_2(회원가입1)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1" y="1388692"/>
            <a:ext cx="945818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758091" y="5880398"/>
            <a:ext cx="3985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체크박스 체크 후 동의 클릭 시 회원가입 진행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그렇지 않은 경우 경고 창 혹은 처음화면으로 돌아간다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9" name="Picture 4" descr="C:\Users\JOO-015\Desktop\회원관리캡쳐\2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182" y="3045801"/>
            <a:ext cx="42672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502400" y="4525108"/>
            <a:ext cx="1062892" cy="6481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7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926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314" name="Picture 2" descr="C:\Users\JOO-015\Desktop\회원관리캡쳐\2_4(닉네임중복4)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52" y="4304710"/>
            <a:ext cx="360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JOO-015\Desktop\회원관리캡쳐\2_2(회원가입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1" y="1562833"/>
            <a:ext cx="173647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JOO-015\Desktop\회원관리캡쳐\2_3(아이디중복1).JP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98" y="1562833"/>
            <a:ext cx="180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JOO-015\Desktop\회원관리캡쳐\2_3(아이디중복2).JP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52" y="1562833"/>
            <a:ext cx="360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JOO-015\Desktop\회원관리캡쳐\2_3(아이디중복3).JP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98" y="2247166"/>
            <a:ext cx="180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JOO-015\Desktop\회원관리캡쳐\2_3(아이디중복4).JPG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52" y="2247166"/>
            <a:ext cx="360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JOO-015\Desktop\회원관리캡쳐\2_4(닉네임중복1).JPG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98" y="3600229"/>
            <a:ext cx="180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:\Users\JOO-015\Desktop\회원관리캡쳐\2_4(닉네임중복2).JPG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352" y="3600229"/>
            <a:ext cx="360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C:\Users\JOO-015\Desktop\회원관리캡쳐\2_4(닉네임중복3).JPG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098" y="4304710"/>
            <a:ext cx="180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92432" y="1453662"/>
            <a:ext cx="3782646" cy="3556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3"/>
            <a:endCxn id="24" idx="1"/>
          </p:cNvCxnSpPr>
          <p:nvPr/>
        </p:nvCxnSpPr>
        <p:spPr>
          <a:xfrm flipV="1">
            <a:off x="8675078" y="2146032"/>
            <a:ext cx="437659" cy="10856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112737" y="1822866"/>
            <a:ext cx="2445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아이디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닉네임 중복체크 가능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중복확인 시 </a:t>
            </a:r>
            <a:r>
              <a:rPr lang="ko-KR" altLang="en-US" sz="1200" dirty="0" err="1" smtClean="0"/>
              <a:t>새창에서</a:t>
            </a:r>
            <a:r>
              <a:rPr lang="ko-KR" altLang="en-US" sz="1200" dirty="0" smtClean="0"/>
              <a:t> 사용가능 여부를 알려준다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4338" name="Picture 2" descr="C:\Users\JOO-015\Desktop\회원관리캡쳐\2_5(회원가입성공)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185" y="5151573"/>
            <a:ext cx="3113140" cy="120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62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362" name="Picture 2" descr="C:\Users\JOO-015\Desktop\회원관리캡쳐\2_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968" y="1658694"/>
            <a:ext cx="4638675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JOO-015\Desktop\회원관리캡쳐\2_6(로그인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35" y="1658694"/>
            <a:ext cx="244792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509846" y="1674324"/>
            <a:ext cx="3024554" cy="248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endCxn id="22" idx="1"/>
          </p:cNvCxnSpPr>
          <p:nvPr/>
        </p:nvCxnSpPr>
        <p:spPr>
          <a:xfrm>
            <a:off x="8534400" y="1798455"/>
            <a:ext cx="578337" cy="16291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112737" y="1822866"/>
            <a:ext cx="2445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비 로그인 시 보이지 않는 부분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1820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386" name="Picture 2" descr="C:\Users\JOO-015\Desktop\회원관리캡쳐\2_8(정보수정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679" y="1366838"/>
            <a:ext cx="2571750" cy="462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JOO-015\Desktop\회원관리캡쳐\2_8(정보수정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1" y="1829288"/>
            <a:ext cx="33528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5033108" y="2018200"/>
            <a:ext cx="2203938" cy="3233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11" idx="3"/>
            <a:endCxn id="13" idx="1"/>
          </p:cNvCxnSpPr>
          <p:nvPr/>
        </p:nvCxnSpPr>
        <p:spPr>
          <a:xfrm flipV="1">
            <a:off x="7237046" y="2192687"/>
            <a:ext cx="1187937" cy="14423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424983" y="1961854"/>
            <a:ext cx="2445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DB</a:t>
            </a:r>
            <a:r>
              <a:rPr lang="ko-KR" altLang="en-US" sz="1200" dirty="0" smtClean="0"/>
              <a:t>에 저장된 정보를 가져와 </a:t>
            </a:r>
            <a:endParaRPr lang="en-US" altLang="ko-KR" sz="1200" dirty="0" smtClean="0"/>
          </a:p>
          <a:p>
            <a:r>
              <a:rPr lang="ko-KR" altLang="en-US" sz="1200" dirty="0" smtClean="0"/>
              <a:t>뿌려준다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491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8460" y="4056377"/>
            <a:ext cx="2445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비밀번호는 따로 비밀번호만 </a:t>
            </a:r>
            <a:endParaRPr lang="en-US" altLang="ko-KR" sz="1200" dirty="0" smtClean="0"/>
          </a:p>
          <a:p>
            <a:r>
              <a:rPr lang="ko-KR" altLang="en-US" sz="1200" dirty="0" smtClean="0"/>
              <a:t>변경 가능하도록 처리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7410" name="Picture 2" descr="C:\Users\JOO-015\Desktop\회원관리캡쳐\2_9(비밀번호 수정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31" y="1420935"/>
            <a:ext cx="33909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JOO-015\Desktop\회원관리캡쳐\2_9(비밀번호 수정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031" y="3009791"/>
            <a:ext cx="2085975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JOO-015\Desktop\회원관리캡쳐\2_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2" y="1420935"/>
            <a:ext cx="2938586" cy="279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17446" y="1436565"/>
            <a:ext cx="410309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17411" idx="3"/>
            <a:endCxn id="13" idx="1"/>
          </p:cNvCxnSpPr>
          <p:nvPr/>
        </p:nvCxnSpPr>
        <p:spPr>
          <a:xfrm>
            <a:off x="6064006" y="4214704"/>
            <a:ext cx="774454" cy="725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4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86508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435" name="Picture 3" descr="C:\Users\JOO-015\Desktop\회원관리캡쳐\2_10(회원탈퇴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17" y="2688685"/>
            <a:ext cx="55435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회원관리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88786" y="5480857"/>
            <a:ext cx="2445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</a:rPr>
              <a:t>확인 시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메인페이지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7412" name="Picture 4" descr="C:\Users\JOO-015\Desktop\회원관리캡쳐\2_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2" y="1420935"/>
            <a:ext cx="2938586" cy="279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86346" y="1436565"/>
            <a:ext cx="410309" cy="126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5" idx="3"/>
            <a:endCxn id="13" idx="1"/>
          </p:cNvCxnSpPr>
          <p:nvPr/>
        </p:nvCxnSpPr>
        <p:spPr>
          <a:xfrm flipV="1">
            <a:off x="7229231" y="5619357"/>
            <a:ext cx="859555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4" name="Picture 2" descr="C:\Users\JOO-015\Desktop\회원관리캡쳐\2_10(회원탈퇴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7717" y="1420935"/>
            <a:ext cx="3257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346092" y="5259946"/>
            <a:ext cx="883139" cy="718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6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brightnessContrast bright="-4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98769" y="1252416"/>
            <a:ext cx="10394460" cy="46609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497928" y="939800"/>
            <a:ext cx="2004221" cy="431800"/>
            <a:chOff x="2497928" y="939800"/>
            <a:chExt cx="2004221" cy="4318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직각 삼각형 5"/>
            <p:cNvSpPr/>
            <p:nvPr/>
          </p:nvSpPr>
          <p:spPr>
            <a:xfrm flipH="1">
              <a:off x="2497928" y="939801"/>
              <a:ext cx="99219" cy="304800"/>
            </a:xfrm>
            <a:prstGeom prst="rt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97149" y="939800"/>
              <a:ext cx="1905000" cy="4318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타원 10"/>
          <p:cNvSpPr/>
          <p:nvPr/>
        </p:nvSpPr>
        <p:spPr>
          <a:xfrm>
            <a:off x="3473449" y="1087437"/>
            <a:ext cx="136525" cy="13652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 flipH="1" flipV="1">
            <a:off x="3538850" y="0"/>
            <a:ext cx="1" cy="108743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1116866" y="1371601"/>
            <a:ext cx="4986216" cy="54316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altLang="ko-KR" dirty="0" smtClean="0"/>
              <a:t>-</a:t>
            </a:r>
            <a:r>
              <a:rPr lang="ko-KR" altLang="en-US" dirty="0" smtClean="0"/>
              <a:t>설계 내용</a:t>
            </a:r>
            <a:r>
              <a:rPr lang="en-US" altLang="ko-KR" dirty="0" smtClean="0"/>
              <a:t>-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484932" y="2203049"/>
            <a:ext cx="9112729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기본 흐름도 </a:t>
            </a:r>
            <a:r>
              <a:rPr lang="en-US" altLang="ko-KR" dirty="0" smtClean="0">
                <a:solidFill>
                  <a:schemeClr val="tx1"/>
                </a:solidFill>
              </a:rPr>
              <a:t>(Basic Flow)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84931" y="2880905"/>
            <a:ext cx="9112729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데이터 베이스 명세서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484930" y="3582866"/>
            <a:ext cx="9112729" cy="5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 workspace </a:t>
            </a:r>
            <a:r>
              <a:rPr lang="ko-KR" altLang="en-US" dirty="0" smtClean="0">
                <a:solidFill>
                  <a:schemeClr val="tx1"/>
                </a:solidFill>
              </a:rPr>
              <a:t>구조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5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6" r="14523"/>
          <a:stretch/>
        </p:blipFill>
        <p:spPr bwMode="auto">
          <a:xfrm>
            <a:off x="1" y="0"/>
            <a:ext cx="609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035040" y="-8592"/>
            <a:ext cx="7692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6447436" y="2648880"/>
            <a:ext cx="5350864" cy="1543056"/>
            <a:chOff x="6676036" y="2380838"/>
            <a:chExt cx="5350864" cy="1543056"/>
          </a:xfrm>
        </p:grpSpPr>
        <p:sp>
          <p:nvSpPr>
            <p:cNvPr id="7" name="TextBox 6"/>
            <p:cNvSpPr txBox="1"/>
            <p:nvPr/>
          </p:nvSpPr>
          <p:spPr>
            <a:xfrm>
              <a:off x="6676036" y="2380838"/>
              <a:ext cx="535086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6600" dirty="0" smtClean="0">
                  <a:ln>
                    <a:solidFill>
                      <a:schemeClr val="bg2">
                        <a:lumMod val="50000"/>
                        <a:alpha val="30000"/>
                      </a:schemeClr>
                    </a:solidFill>
                  </a:ln>
                  <a:solidFill>
                    <a:schemeClr val="bg2">
                      <a:lumMod val="50000"/>
                    </a:schemeClr>
                  </a:solidFill>
                  <a:latin typeface="-윤고딕340" panose="02030504000101010101" pitchFamily="18" charset="-127"/>
                  <a:ea typeface="-윤고딕340" panose="02030504000101010101" pitchFamily="18" charset="-127"/>
                </a:rPr>
                <a:t>글 관리</a:t>
              </a:r>
              <a:endParaRPr lang="ko-KR" altLang="en-US" sz="66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9718930" y="3400674"/>
              <a:ext cx="18870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관리자 계정을 통하여</a:t>
              </a:r>
              <a:endParaRPr lang="en-US" altLang="ko-KR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  <a:p>
              <a:pPr algn="r"/>
              <a:r>
                <a:rPr lang="ko-KR" altLang="en-US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게시판 글 관리 가능</a:t>
              </a:r>
              <a:r>
                <a:rPr lang="en-US" altLang="ko-KR" sz="1400" dirty="0">
                  <a:ln>
                    <a:solidFill>
                      <a:schemeClr val="bg1">
                        <a:alpha val="30000"/>
                      </a:schemeClr>
                    </a:solidFill>
                  </a:ln>
                  <a:latin typeface="-윤고딕320" panose="02030504000101010101" pitchFamily="18" charset="-127"/>
                  <a:ea typeface="-윤고딕320" panose="02030504000101010101" pitchFamily="18" charset="-127"/>
                </a:rPr>
                <a:t>.</a:t>
              </a:r>
              <a:endParaRPr lang="ko-KR" altLang="en-US" sz="1400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-윤고딕320" panose="02030504000101010101" pitchFamily="18" charset="-127"/>
                <a:ea typeface="-윤고딕320" panose="02030504000101010101" pitchFamily="18" charset="-127"/>
              </a:endParaRP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7188200" y="2380838"/>
              <a:ext cx="4368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7188200" y="3416300"/>
              <a:ext cx="43688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00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1" y="664308"/>
            <a:ext cx="4149971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글 관리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3554" name="Picture 2" descr="C:\Users\JOO-015\Desktop\관리자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8" y="1865656"/>
            <a:ext cx="5760000" cy="123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JOO-015\Desktop\관리자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8" y="3376223"/>
            <a:ext cx="5760000" cy="77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JOO-015\Desktop\관리자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8" y="4422466"/>
            <a:ext cx="5760000" cy="121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908800" y="3376222"/>
            <a:ext cx="4376614" cy="2258441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ko-KR" altLang="en-US" sz="1200" dirty="0" smtClean="0"/>
              <a:t>관리자는 자유게시판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구매게시판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판매게시판에서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다른 사용자들이 신고한 게시물을 따로 리스트로 뽑아서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관리한다</a:t>
            </a:r>
            <a:r>
              <a:rPr lang="en-US" altLang="ko-KR" sz="1200" dirty="0" smtClean="0"/>
              <a:t>.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ko-KR" altLang="en-US" sz="1200" dirty="0" smtClean="0"/>
              <a:t>오직 관리자만 접근 가능하며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관리자는 해당 게시물을</a:t>
            </a:r>
            <a:endParaRPr lang="en-US" altLang="ko-KR" sz="1200" dirty="0" smtClean="0"/>
          </a:p>
          <a:p>
            <a:pPr algn="just"/>
            <a:r>
              <a:rPr lang="ko-KR" altLang="en-US" sz="1200" dirty="0" smtClean="0"/>
              <a:t>별다른 절차확인 없이 삭제 가능하다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9" name="Picture 3" descr="C:\Users\JOO-015\Desktop\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355" y="1865656"/>
            <a:ext cx="2328985" cy="123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467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Great view of the New York City (NYC) skyline with a few high buildings and sun in the background.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"/>
                    </a14:imgEffect>
                    <a14:imgEffect>
                      <a14:brightnessContrast bright="-41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4076699" y="2616200"/>
            <a:ext cx="4038600" cy="1969075"/>
            <a:chOff x="4076699" y="2413000"/>
            <a:chExt cx="4038600" cy="1969075"/>
          </a:xfrm>
        </p:grpSpPr>
        <p:sp>
          <p:nvSpPr>
            <p:cNvPr id="2" name="TextBox 1"/>
            <p:cNvSpPr txBox="1"/>
            <p:nvPr/>
          </p:nvSpPr>
          <p:spPr>
            <a:xfrm>
              <a:off x="5600700" y="2413000"/>
              <a:ext cx="17272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dirty="0" smtClean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“</a:t>
              </a:r>
              <a:endParaRPr lang="ko-KR" altLang="en-US" sz="4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888251" y="3612634"/>
              <a:ext cx="748923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-윤고딕350" panose="02030504000101010101" pitchFamily="18" charset="-127"/>
                  <a:ea typeface="-윤고딕350" panose="02030504000101010101" pitchFamily="18" charset="-127"/>
                </a:rPr>
                <a:t>”</a:t>
              </a:r>
              <a:endParaRPr lang="ko-KR" altLang="en-US" sz="4400" dirty="0">
                <a:solidFill>
                  <a:schemeClr val="bg1"/>
                </a:solidFill>
                <a:latin typeface="-윤고딕350" panose="02030504000101010101" pitchFamily="18" charset="-127"/>
                <a:ea typeface="-윤고딕350" panose="0203050400010101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76699" y="2859037"/>
              <a:ext cx="40386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감사합니다</a:t>
              </a:r>
              <a:endParaRPr lang="ko-KR" altLang="en-US" sz="44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10" panose="02030504000101010101" pitchFamily="18" charset="-127"/>
                <a:ea typeface="-윤고딕310" panose="02030504000101010101" pitchFamily="18" charset="-127"/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2114549" y="4770464"/>
            <a:ext cx="79629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smtClean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18160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2" y="664308"/>
            <a:ext cx="2829170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기본 흐름도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(Basic Flow)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807665" y="2258634"/>
            <a:ext cx="1094154" cy="4767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8042013" y="1524063"/>
            <a:ext cx="1281723" cy="4767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비로그인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9777028" y="1524059"/>
            <a:ext cx="1281723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회원가입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4616931" y="1629505"/>
            <a:ext cx="1281723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정보수정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616931" y="2876055"/>
            <a:ext cx="1281723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회원탈퇴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616929" y="2258639"/>
            <a:ext cx="1281723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PW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596534" y="2641640"/>
            <a:ext cx="218049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자유게시판</a:t>
            </a:r>
            <a:endParaRPr lang="ko-KR" altLang="en-US" dirty="0"/>
          </a:p>
        </p:txBody>
      </p:sp>
      <p:cxnSp>
        <p:nvCxnSpPr>
          <p:cNvPr id="14" name="직선 연결선 13"/>
          <p:cNvCxnSpPr>
            <a:stCxn id="6" idx="3"/>
            <a:endCxn id="8" idx="1"/>
          </p:cNvCxnSpPr>
          <p:nvPr/>
        </p:nvCxnSpPr>
        <p:spPr>
          <a:xfrm flipV="1">
            <a:off x="9323736" y="1762429"/>
            <a:ext cx="453292" cy="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6" idx="2"/>
            <a:endCxn id="12" idx="0"/>
          </p:cNvCxnSpPr>
          <p:nvPr/>
        </p:nvCxnSpPr>
        <p:spPr>
          <a:xfrm>
            <a:off x="8682875" y="2000802"/>
            <a:ext cx="3906" cy="64083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6353898" y="3509197"/>
            <a:ext cx="109415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글읽기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7545743" y="3509196"/>
            <a:ext cx="109415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글쓰기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29775" y="3509195"/>
            <a:ext cx="109415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글수정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917713" y="3509197"/>
            <a:ext cx="109415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글삭제</a:t>
            </a:r>
            <a:endParaRPr lang="ko-KR" altLang="en-US" dirty="0"/>
          </a:p>
        </p:txBody>
      </p:sp>
      <p:cxnSp>
        <p:nvCxnSpPr>
          <p:cNvPr id="34" name="직선 연결선 33"/>
          <p:cNvCxnSpPr>
            <a:stCxn id="20" idx="0"/>
            <a:endCxn id="12" idx="2"/>
          </p:cNvCxnSpPr>
          <p:nvPr/>
        </p:nvCxnSpPr>
        <p:spPr>
          <a:xfrm flipV="1">
            <a:off x="6900975" y="3118379"/>
            <a:ext cx="1785806" cy="39081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21" idx="0"/>
            <a:endCxn id="12" idx="2"/>
          </p:cNvCxnSpPr>
          <p:nvPr/>
        </p:nvCxnSpPr>
        <p:spPr>
          <a:xfrm flipV="1">
            <a:off x="8092820" y="3118379"/>
            <a:ext cx="593961" cy="39081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22" idx="0"/>
            <a:endCxn id="12" idx="2"/>
          </p:cNvCxnSpPr>
          <p:nvPr/>
        </p:nvCxnSpPr>
        <p:spPr>
          <a:xfrm flipH="1" flipV="1">
            <a:off x="8686781" y="3118379"/>
            <a:ext cx="590071" cy="390816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23" idx="0"/>
            <a:endCxn id="12" idx="2"/>
          </p:cNvCxnSpPr>
          <p:nvPr/>
        </p:nvCxnSpPr>
        <p:spPr>
          <a:xfrm flipH="1" flipV="1">
            <a:off x="8686781" y="3118379"/>
            <a:ext cx="1778009" cy="39081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1150810" y="3602865"/>
            <a:ext cx="138332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자유게시판</a:t>
            </a:r>
            <a:endParaRPr lang="ko-KR" altLang="en-US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2666995" y="3602865"/>
            <a:ext cx="138332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구매게시판</a:t>
            </a:r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4171453" y="3602864"/>
            <a:ext cx="138332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판매게시판</a:t>
            </a:r>
            <a:endParaRPr lang="ko-KR" altLang="en-US" dirty="0"/>
          </a:p>
        </p:txBody>
      </p:sp>
      <p:cxnSp>
        <p:nvCxnSpPr>
          <p:cNvPr id="53" name="직선 연결선 52"/>
          <p:cNvCxnSpPr>
            <a:stCxn id="49" idx="0"/>
            <a:endCxn id="5" idx="2"/>
          </p:cNvCxnSpPr>
          <p:nvPr/>
        </p:nvCxnSpPr>
        <p:spPr>
          <a:xfrm flipV="1">
            <a:off x="1842472" y="2735373"/>
            <a:ext cx="1512270" cy="86749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stCxn id="5" idx="2"/>
            <a:endCxn id="50" idx="0"/>
          </p:cNvCxnSpPr>
          <p:nvPr/>
        </p:nvCxnSpPr>
        <p:spPr>
          <a:xfrm>
            <a:off x="3354742" y="2735373"/>
            <a:ext cx="3915" cy="86749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직선 연결선 58"/>
          <p:cNvCxnSpPr>
            <a:stCxn id="5" idx="2"/>
            <a:endCxn id="51" idx="0"/>
          </p:cNvCxnSpPr>
          <p:nvPr/>
        </p:nvCxnSpPr>
        <p:spPr>
          <a:xfrm>
            <a:off x="3354742" y="2735373"/>
            <a:ext cx="1508373" cy="86749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5" idx="3"/>
            <a:endCxn id="9" idx="1"/>
          </p:cNvCxnSpPr>
          <p:nvPr/>
        </p:nvCxnSpPr>
        <p:spPr>
          <a:xfrm flipV="1">
            <a:off x="3901819" y="1867875"/>
            <a:ext cx="715112" cy="62912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직선 연결선 62"/>
          <p:cNvCxnSpPr>
            <a:stCxn id="5" idx="3"/>
            <a:endCxn id="11" idx="1"/>
          </p:cNvCxnSpPr>
          <p:nvPr/>
        </p:nvCxnSpPr>
        <p:spPr>
          <a:xfrm>
            <a:off x="3901819" y="2497004"/>
            <a:ext cx="715110" cy="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5" idx="3"/>
            <a:endCxn id="10" idx="1"/>
          </p:cNvCxnSpPr>
          <p:nvPr/>
        </p:nvCxnSpPr>
        <p:spPr>
          <a:xfrm>
            <a:off x="3901819" y="2497004"/>
            <a:ext cx="715112" cy="61742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78" name="모서리가 둥근 직사각형 77"/>
          <p:cNvSpPr/>
          <p:nvPr/>
        </p:nvSpPr>
        <p:spPr>
          <a:xfrm>
            <a:off x="947620" y="4595442"/>
            <a:ext cx="4837724" cy="1422406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1033585" y="4720514"/>
            <a:ext cx="109415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글읽기</a:t>
            </a:r>
            <a:endParaRPr lang="ko-KR" altLang="en-US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2225430" y="4720513"/>
            <a:ext cx="109415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글쓰기</a:t>
            </a:r>
            <a:endParaRPr lang="ko-KR" altLang="en-US" dirty="0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3409462" y="4720512"/>
            <a:ext cx="109415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글수정</a:t>
            </a:r>
            <a:endParaRPr lang="ko-KR" altLang="en-US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4597400" y="4720514"/>
            <a:ext cx="1094154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글삭제</a:t>
            </a:r>
            <a:endParaRPr lang="ko-KR" altLang="en-US" dirty="0"/>
          </a:p>
        </p:txBody>
      </p:sp>
      <p:cxnSp>
        <p:nvCxnSpPr>
          <p:cNvPr id="80" name="직선 연결선 79"/>
          <p:cNvCxnSpPr>
            <a:stCxn id="49" idx="2"/>
            <a:endCxn id="78" idx="0"/>
          </p:cNvCxnSpPr>
          <p:nvPr/>
        </p:nvCxnSpPr>
        <p:spPr>
          <a:xfrm>
            <a:off x="1842472" y="4079604"/>
            <a:ext cx="1524010" cy="51583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2" name="직선 연결선 81"/>
          <p:cNvCxnSpPr>
            <a:stCxn id="50" idx="2"/>
            <a:endCxn id="78" idx="0"/>
          </p:cNvCxnSpPr>
          <p:nvPr/>
        </p:nvCxnSpPr>
        <p:spPr>
          <a:xfrm>
            <a:off x="3358657" y="4079604"/>
            <a:ext cx="7825" cy="51583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직선 연결선 83"/>
          <p:cNvCxnSpPr>
            <a:stCxn id="51" idx="2"/>
            <a:endCxn id="78" idx="0"/>
          </p:cNvCxnSpPr>
          <p:nvPr/>
        </p:nvCxnSpPr>
        <p:spPr>
          <a:xfrm flipH="1">
            <a:off x="3366482" y="4079603"/>
            <a:ext cx="1496633" cy="51583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1033584" y="5388726"/>
            <a:ext cx="4657969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덧글</a:t>
            </a:r>
            <a:r>
              <a:rPr lang="ko-KR" altLang="en-US" dirty="0" smtClean="0"/>
              <a:t> 쓰기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삭제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비로그인</a:t>
            </a:r>
            <a:r>
              <a:rPr lang="ko-KR" altLang="en-US" dirty="0" smtClean="0"/>
              <a:t> 작성불가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8092820" y="4595442"/>
            <a:ext cx="1281723" cy="476739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6404696" y="5388726"/>
            <a:ext cx="4657969" cy="476739"/>
          </a:xfrm>
          <a:prstGeom prst="round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신고받은</a:t>
            </a:r>
            <a:r>
              <a:rPr lang="ko-KR" altLang="en-US" dirty="0" smtClean="0"/>
              <a:t> 글 관리자 권한으로 삭제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93" name="직선 연결선 92"/>
          <p:cNvCxnSpPr>
            <a:stCxn id="91" idx="2"/>
            <a:endCxn id="92" idx="0"/>
          </p:cNvCxnSpPr>
          <p:nvPr/>
        </p:nvCxnSpPr>
        <p:spPr>
          <a:xfrm flipH="1">
            <a:off x="8733681" y="5072181"/>
            <a:ext cx="1" cy="316545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38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2" y="664308"/>
            <a:ext cx="2829170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베이스 명세서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C:\Users\JOO-015\Desktop\gmember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241" y="1429239"/>
            <a:ext cx="3708916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4647114" y="902677"/>
            <a:ext cx="2829170" cy="47673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회원 정보 </a:t>
            </a:r>
            <a:r>
              <a:rPr lang="en-US" altLang="ko-KR" dirty="0" smtClean="0">
                <a:solidFill>
                  <a:schemeClr val="bg1"/>
                </a:solidFill>
              </a:rPr>
              <a:t>DB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9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2" y="664308"/>
            <a:ext cx="2829170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베이스 명세서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0" name="Picture 2" descr="C:\Users\JOO-015\Desktop\gfree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39" y="1496523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O-015\Desktop\덧글 프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937" y="1504338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647114" y="902677"/>
            <a:ext cx="2829170" cy="47673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자유게시판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덧글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6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58092" y="664308"/>
            <a:ext cx="2829170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베이스 명세서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 descr="C:\Users\JOO-015\Desktop\gbuyboard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53" y="1481014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OO-015\Desktop\덧글삽니다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01" y="1488829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647114" y="902677"/>
            <a:ext cx="2829170" cy="47673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구매게시판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덧글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2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4892" y="494323"/>
            <a:ext cx="11207262" cy="5969000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C:\Users\JOO-015\Desktop\gsellboard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53" y="1488829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758092" y="664308"/>
            <a:ext cx="2829170" cy="47673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베이스 명세서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9" name="Picture 3" descr="C:\Users\JOO-015\Desktop\덧글팝니다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01" y="1488829"/>
            <a:ext cx="4680000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직사각형 5"/>
          <p:cNvSpPr/>
          <p:nvPr/>
        </p:nvSpPr>
        <p:spPr>
          <a:xfrm>
            <a:off x="4647114" y="902677"/>
            <a:ext cx="2829170" cy="476738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판매게시판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err="1" smtClean="0">
                <a:solidFill>
                  <a:schemeClr val="bg1"/>
                </a:solidFill>
              </a:rPr>
              <a:t>덧글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1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1122</Words>
  <Application>Microsoft Office PowerPoint</Application>
  <PresentationFormat>사용자 지정</PresentationFormat>
  <Paragraphs>291</Paragraphs>
  <Slides>42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JOO-015</cp:lastModifiedBy>
  <cp:revision>31</cp:revision>
  <dcterms:created xsi:type="dcterms:W3CDTF">2016-05-02T10:59:24Z</dcterms:created>
  <dcterms:modified xsi:type="dcterms:W3CDTF">2017-07-19T12:06:57Z</dcterms:modified>
</cp:coreProperties>
</file>